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400">
                <a:solidFill>
                  <a:schemeClr val="dk2"/>
                </a:solidFill>
              </a:rPr>
              <a:t>Airbnb </a:t>
            </a:r>
          </a:p>
          <a:p>
            <a:pPr lvl="0" rtl="0">
              <a:lnSpc>
                <a:spcPct val="115000"/>
              </a:lnSpc>
              <a:spcBef>
                <a:spcPts val="0"/>
              </a:spcBef>
              <a:spcAft>
                <a:spcPts val="1600"/>
              </a:spcAft>
              <a:buNone/>
            </a:pPr>
            <a:r>
              <a:rPr b="1" lang="en" sz="1400">
                <a:solidFill>
                  <a:schemeClr val="dk2"/>
                </a:solidFill>
              </a:rPr>
              <a:t>Dataset: </a:t>
            </a:r>
            <a:r>
              <a:rPr lang="en" sz="1400">
                <a:solidFill>
                  <a:schemeClr val="dk2"/>
                </a:solidFill>
              </a:rPr>
              <a:t>Public information compiled from the Airbnb website including the availability calendar for 365 days in the future, and the reviews for each listing. Analysis suggests that spam reviews are small and do not affect the statistics. (Inside Airbnb, 2017).</a:t>
            </a:r>
          </a:p>
          <a:p>
            <a:pPr lvl="0" rtl="0">
              <a:lnSpc>
                <a:spcPct val="115000"/>
              </a:lnSpc>
              <a:spcBef>
                <a:spcPts val="0"/>
              </a:spcBef>
              <a:spcAft>
                <a:spcPts val="1600"/>
              </a:spcAft>
              <a:buNone/>
            </a:pPr>
            <a:r>
              <a:rPr lang="en" sz="1400">
                <a:solidFill>
                  <a:schemeClr val="dk2"/>
                </a:solidFill>
              </a:rPr>
              <a:t>Zillow </a:t>
            </a:r>
          </a:p>
          <a:p>
            <a:pPr lvl="0" rtl="0">
              <a:lnSpc>
                <a:spcPct val="115000"/>
              </a:lnSpc>
              <a:spcBef>
                <a:spcPts val="0"/>
              </a:spcBef>
              <a:spcAft>
                <a:spcPts val="1600"/>
              </a:spcAft>
              <a:buNone/>
            </a:pPr>
            <a:r>
              <a:rPr lang="en" sz="1050">
                <a:solidFill>
                  <a:srgbClr val="333333"/>
                </a:solidFill>
                <a:highlight>
                  <a:srgbClr val="FFFFFF"/>
                </a:highlight>
                <a:latin typeface="Verdana"/>
                <a:ea typeface="Verdana"/>
                <a:cs typeface="Verdana"/>
                <a:sym typeface="Verdana"/>
              </a:rPr>
              <a:t> We created the Zillow Rent Index (ZRI) to track the monthly median rent in particular geographical regions. Like the ZHVI, we sought to create an index for rents that is unaffected by the mix of homes for rent at any particular time. This makes temporal comparisons of rents more valid since the index is tracking the rents for a consistent stock of inventory. It also makes it easier to compare the ZHVI and ZRI since they are based on a similar set of homes whereas traditional metrics tracking rent and sale prices are often based on markedly different sets of homes (often located in different neighborhoods), thus making comparisons less valid.</a:t>
            </a:r>
          </a:p>
          <a:p>
            <a:pPr lvl="0" rtl="0">
              <a:lnSpc>
                <a:spcPct val="115000"/>
              </a:lnSpc>
              <a:spcBef>
                <a:spcPts val="0"/>
              </a:spcBef>
              <a:spcAft>
                <a:spcPts val="1600"/>
              </a:spcAft>
              <a:buNone/>
            </a:pPr>
            <a:r>
              <a:rPr lang="en" sz="1050">
                <a:solidFill>
                  <a:srgbClr val="333333"/>
                </a:solidFill>
                <a:highlight>
                  <a:srgbClr val="FFFFFF"/>
                </a:highlight>
                <a:latin typeface="Verdana"/>
                <a:ea typeface="Verdana"/>
                <a:cs typeface="Verdana"/>
                <a:sym typeface="Verdana"/>
              </a:rPr>
              <a:t>Within each county or state, the models observe recent rental listings and learn the relative contribution of various home attributes in predicting prevailing rents.These home attributes include physical facts about the home, prior sale transactions, tax assessment information and geographic location as well as the estimated market value of the home (Zestimate). Based on the patterns learned, these models estimate rental prices on all homes, including those not presently for rent. The purpose of the Rent Zestimate is to give consumers an indication of the fair market rent for a home, while the purpose of the ZRI is to give consumers insight into rental price trends in a way that is not biased by the mix of homes currently for rent.</a:t>
            </a:r>
          </a:p>
          <a:p>
            <a:pPr lvl="0" rtl="0">
              <a:lnSpc>
                <a:spcPct val="115000"/>
              </a:lnSpc>
              <a:spcBef>
                <a:spcPts val="0"/>
              </a:spcBef>
              <a:spcAft>
                <a:spcPts val="1600"/>
              </a:spcAft>
              <a:buClr>
                <a:schemeClr val="dk1"/>
              </a:buClr>
              <a:buSzPct val="78571"/>
              <a:buFont typeface="Arial"/>
              <a:buNone/>
            </a:pPr>
            <a:r>
              <a:t/>
            </a:r>
            <a:endParaRPr sz="1400">
              <a:solidFill>
                <a:schemeClr val="dk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a:solidFill>
            <a:srgbClr val="F16664"/>
          </a:solidFill>
        </p:spPr>
        <p:txBody>
          <a:bodyPr anchorCtr="0" anchor="ctr" bIns="91425" lIns="91425" rIns="91425" tIns="91425">
            <a:noAutofit/>
          </a:bodyPr>
          <a:lstStyle/>
          <a:p>
            <a:pPr lvl="0">
              <a:spcBef>
                <a:spcPts val="0"/>
              </a:spcBef>
              <a:buNone/>
            </a:pPr>
            <a:r>
              <a:rPr b="1" lang="en" sz="3600">
                <a:solidFill>
                  <a:srgbClr val="FFFFFF"/>
                </a:solidFill>
              </a:rPr>
              <a:t>Airbnb’s impact: </a:t>
            </a:r>
          </a:p>
          <a:p>
            <a:pPr lvl="0">
              <a:spcBef>
                <a:spcPts val="0"/>
              </a:spcBef>
              <a:buNone/>
            </a:pPr>
            <a:r>
              <a:rPr lang="en" sz="3000">
                <a:solidFill>
                  <a:srgbClr val="FFFFFF"/>
                </a:solidFill>
              </a:rPr>
              <a:t>Is Airbnb impacting the real estate markets </a:t>
            </a:r>
          </a:p>
          <a:p>
            <a:pPr lvl="0" rtl="0">
              <a:spcBef>
                <a:spcPts val="0"/>
              </a:spcBef>
              <a:buNone/>
            </a:pPr>
            <a:r>
              <a:rPr lang="en" sz="3000">
                <a:solidFill>
                  <a:srgbClr val="FFFFFF"/>
                </a:solidFill>
              </a:rPr>
              <a:t>of major U.S. cities?</a:t>
            </a:r>
          </a:p>
        </p:txBody>
      </p:sp>
      <p:sp>
        <p:nvSpPr>
          <p:cNvPr id="55" name="Shape 55"/>
          <p:cNvSpPr txBox="1"/>
          <p:nvPr>
            <p:ph idx="1" type="subTitle"/>
          </p:nvPr>
        </p:nvSpPr>
        <p:spPr>
          <a:xfrm>
            <a:off x="311700" y="3032900"/>
            <a:ext cx="8520600" cy="792600"/>
          </a:xfrm>
          <a:prstGeom prst="rect">
            <a:avLst/>
          </a:prstGeom>
        </p:spPr>
        <p:txBody>
          <a:bodyPr anchorCtr="0" anchor="t" bIns="91425" lIns="91425" rIns="91425" tIns="91425">
            <a:noAutofit/>
          </a:bodyPr>
          <a:lstStyle/>
          <a:p>
            <a:pPr lvl="0">
              <a:spcBef>
                <a:spcPts val="0"/>
              </a:spcBef>
              <a:buNone/>
            </a:pPr>
            <a:r>
              <a:rPr lang="en" sz="1600"/>
              <a:t>Team 5 - Bob Chen, Sam Gass, Suer Hu, Miriam McKinney, Sindhi Polubothu</a:t>
            </a:r>
          </a:p>
          <a:p>
            <a:pPr lvl="0">
              <a:spcBef>
                <a:spcPts val="0"/>
              </a:spcBef>
              <a:buNone/>
            </a:pPr>
            <a:r>
              <a:rPr lang="en" sz="1600"/>
              <a:t>Apr 26, 2017</a:t>
            </a:r>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r>
              <a:rPr lang="en"/>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a:solidFill>
            <a:srgbClr val="F16664"/>
          </a:solidFill>
        </p:spPr>
        <p:txBody>
          <a:bodyPr anchorCtr="0" anchor="t" bIns="91425" lIns="91425" rIns="91425" tIns="91425">
            <a:noAutofit/>
          </a:bodyPr>
          <a:lstStyle/>
          <a:p>
            <a:pPr lvl="0">
              <a:spcBef>
                <a:spcPts val="0"/>
              </a:spcBef>
              <a:buNone/>
            </a:pPr>
            <a:r>
              <a:rPr lang="en">
                <a:solidFill>
                  <a:srgbClr val="FFFFFF"/>
                </a:solidFill>
              </a:rPr>
              <a:t>The</a:t>
            </a:r>
            <a:r>
              <a:rPr lang="en">
                <a:solidFill>
                  <a:srgbClr val="FFFFFF"/>
                </a:solidFill>
              </a:rPr>
              <a:t> Fixed Effect Model: Results</a:t>
            </a:r>
          </a:p>
        </p:txBody>
      </p:sp>
      <p:sp>
        <p:nvSpPr>
          <p:cNvPr id="156" name="Shape 156"/>
          <p:cNvSpPr txBox="1"/>
          <p:nvPr>
            <p:ph idx="1" type="body"/>
          </p:nvPr>
        </p:nvSpPr>
        <p:spPr>
          <a:xfrm>
            <a:off x="311700" y="1152475"/>
            <a:ext cx="4712700" cy="2043000"/>
          </a:xfrm>
          <a:prstGeom prst="rect">
            <a:avLst/>
          </a:prstGeom>
        </p:spPr>
        <p:txBody>
          <a:bodyPr anchorCtr="0" anchor="t" bIns="91425" lIns="91425" rIns="91425" tIns="91425">
            <a:noAutofit/>
          </a:bodyPr>
          <a:lstStyle/>
          <a:p>
            <a:pPr indent="-368300" lvl="0" marL="457200" rtl="0">
              <a:lnSpc>
                <a:spcPct val="100000"/>
              </a:lnSpc>
              <a:spcBef>
                <a:spcPts val="0"/>
              </a:spcBef>
              <a:spcAft>
                <a:spcPts val="0"/>
              </a:spcAft>
              <a:buClr>
                <a:srgbClr val="434343"/>
              </a:buClr>
              <a:buSzPct val="100000"/>
            </a:pPr>
            <a:r>
              <a:rPr lang="en" sz="2200">
                <a:solidFill>
                  <a:srgbClr val="434343"/>
                </a:solidFill>
              </a:rPr>
              <a:t>One additional Airbnb in neighborhood causes increase in ZRI(Rent)</a:t>
            </a:r>
          </a:p>
          <a:p>
            <a:pPr indent="-368300" lvl="1" marL="914400" rtl="0">
              <a:spcBef>
                <a:spcPts val="0"/>
              </a:spcBef>
              <a:buClr>
                <a:srgbClr val="434343"/>
              </a:buClr>
              <a:buSzPct val="100000"/>
            </a:pPr>
            <a:r>
              <a:rPr lang="en" sz="2200">
                <a:solidFill>
                  <a:srgbClr val="434343"/>
                </a:solidFill>
              </a:rPr>
              <a:t>Of .13 in Same Month</a:t>
            </a:r>
          </a:p>
          <a:p>
            <a:pPr indent="-368300" lvl="1" marL="914400" rtl="0">
              <a:spcBef>
                <a:spcPts val="0"/>
              </a:spcBef>
              <a:buClr>
                <a:srgbClr val="434343"/>
              </a:buClr>
              <a:buSzPct val="100000"/>
            </a:pPr>
            <a:r>
              <a:rPr lang="en" sz="2200">
                <a:solidFill>
                  <a:srgbClr val="434343"/>
                </a:solidFill>
              </a:rPr>
              <a:t>Of .09 one month Later</a:t>
            </a:r>
          </a:p>
          <a:p>
            <a:pPr indent="-368300" lvl="1" marL="914400" rtl="0">
              <a:spcBef>
                <a:spcPts val="0"/>
              </a:spcBef>
              <a:buClr>
                <a:srgbClr val="434343"/>
              </a:buClr>
              <a:buSzPct val="100000"/>
            </a:pPr>
            <a:r>
              <a:rPr lang="en" sz="2200">
                <a:solidFill>
                  <a:srgbClr val="434343"/>
                </a:solidFill>
              </a:rPr>
              <a:t>Of .17 two months Later</a:t>
            </a:r>
          </a:p>
          <a:p>
            <a:pPr indent="-368300" lvl="1" marL="914400" rtl="0">
              <a:spcBef>
                <a:spcPts val="0"/>
              </a:spcBef>
              <a:buClr>
                <a:srgbClr val="434343"/>
              </a:buClr>
              <a:buSzPct val="100000"/>
            </a:pPr>
            <a:r>
              <a:rPr lang="en" sz="2200">
                <a:solidFill>
                  <a:srgbClr val="434343"/>
                </a:solidFill>
              </a:rPr>
              <a:t>Of .16 three months Later</a:t>
            </a:r>
          </a:p>
          <a:p>
            <a:pPr indent="-368300" lvl="1" marL="914400">
              <a:spcBef>
                <a:spcPts val="0"/>
              </a:spcBef>
              <a:buClr>
                <a:srgbClr val="434343"/>
              </a:buClr>
              <a:buSzPct val="100000"/>
            </a:pPr>
            <a:r>
              <a:rPr lang="en" sz="2200">
                <a:solidFill>
                  <a:srgbClr val="434343"/>
                </a:solidFill>
              </a:rPr>
              <a:t>Of .14 four months Later</a:t>
            </a:r>
          </a:p>
          <a:p>
            <a:pPr lvl="0">
              <a:spcBef>
                <a:spcPts val="0"/>
              </a:spcBef>
              <a:buNone/>
            </a:pPr>
            <a:r>
              <a:t/>
            </a:r>
            <a:endParaRPr sz="1200">
              <a:solidFill>
                <a:srgbClr val="000000"/>
              </a:solidFill>
            </a:endParaRPr>
          </a:p>
          <a:p>
            <a:pPr lvl="0">
              <a:spcBef>
                <a:spcPts val="0"/>
              </a:spcBef>
              <a:buNone/>
            </a:pPr>
            <a:r>
              <a:rPr lang="en" sz="1400">
                <a:solidFill>
                  <a:srgbClr val="000000"/>
                </a:solidFill>
              </a:rPr>
              <a:t>*Every coefficient is statistically significant</a:t>
            </a:r>
          </a:p>
        </p:txBody>
      </p:sp>
      <p:sp>
        <p:nvSpPr>
          <p:cNvPr id="157" name="Shape 1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58" name="Shape 158"/>
          <p:cNvPicPr preferRelativeResize="0"/>
          <p:nvPr/>
        </p:nvPicPr>
        <p:blipFill>
          <a:blip r:embed="rId3">
            <a:alphaModFix/>
          </a:blip>
          <a:stretch>
            <a:fillRect/>
          </a:stretch>
        </p:blipFill>
        <p:spPr>
          <a:xfrm>
            <a:off x="5024400" y="1322525"/>
            <a:ext cx="3589425" cy="358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164" name="Shape 1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NY-economic-impact-study-3.png" id="165" name="Shape 165"/>
          <p:cNvPicPr preferRelativeResize="0"/>
          <p:nvPr/>
        </p:nvPicPr>
        <p:blipFill>
          <a:blip r:embed="rId3">
            <a:alphaModFix/>
          </a:blip>
          <a:stretch>
            <a:fillRect/>
          </a:stretch>
        </p:blipFill>
        <p:spPr>
          <a:xfrm>
            <a:off x="196150" y="1152475"/>
            <a:ext cx="4725637" cy="3645500"/>
          </a:xfrm>
          <a:prstGeom prst="rect">
            <a:avLst/>
          </a:prstGeom>
          <a:noFill/>
          <a:ln>
            <a:noFill/>
          </a:ln>
        </p:spPr>
      </p:pic>
      <p:pic>
        <p:nvPicPr>
          <p:cNvPr descr="NY-economic-impact-study-1.png" id="166" name="Shape 166"/>
          <p:cNvPicPr preferRelativeResize="0"/>
          <p:nvPr/>
        </p:nvPicPr>
        <p:blipFill>
          <a:blip r:embed="rId4">
            <a:alphaModFix/>
          </a:blip>
          <a:stretch>
            <a:fillRect/>
          </a:stretch>
        </p:blipFill>
        <p:spPr>
          <a:xfrm>
            <a:off x="5074187" y="1170125"/>
            <a:ext cx="3917410" cy="3022002"/>
          </a:xfrm>
          <a:prstGeom prst="rect">
            <a:avLst/>
          </a:prstGeom>
          <a:noFill/>
          <a:ln>
            <a:noFill/>
          </a:ln>
        </p:spPr>
      </p:pic>
      <p:sp>
        <p:nvSpPr>
          <p:cNvPr id="167" name="Shape 167"/>
          <p:cNvSpPr txBox="1"/>
          <p:nvPr>
            <p:ph type="title"/>
          </p:nvPr>
        </p:nvSpPr>
        <p:spPr>
          <a:xfrm>
            <a:off x="311700" y="445025"/>
            <a:ext cx="8520600" cy="572700"/>
          </a:xfrm>
          <a:prstGeom prst="rect">
            <a:avLst/>
          </a:prstGeom>
          <a:solidFill>
            <a:srgbClr val="F16664"/>
          </a:solidFill>
        </p:spPr>
        <p:txBody>
          <a:bodyPr anchorCtr="0" anchor="t" bIns="91425" lIns="91425" rIns="91425" tIns="91425">
            <a:noAutofit/>
          </a:bodyPr>
          <a:lstStyle/>
          <a:p>
            <a:pPr lvl="0">
              <a:spcBef>
                <a:spcPts val="0"/>
              </a:spcBef>
              <a:buClr>
                <a:schemeClr val="dk1"/>
              </a:buClr>
              <a:buSzPct val="39285"/>
              <a:buFont typeface="Arial"/>
              <a:buNone/>
            </a:pPr>
            <a:r>
              <a:rPr lang="en">
                <a:solidFill>
                  <a:srgbClr val="FFFFFF"/>
                </a:solidFill>
              </a:rPr>
              <a:t>Positive impact on New York City (The Airbnb Blog)</a:t>
            </a:r>
          </a:p>
          <a:p>
            <a:pPr lvl="0" rtl="0">
              <a:spcBef>
                <a:spcPts val="0"/>
              </a:spcBef>
              <a:buNone/>
            </a:pPr>
            <a:r>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a:solidFill>
            <a:srgbClr val="F16664"/>
          </a:solidFill>
        </p:spPr>
        <p:txBody>
          <a:bodyPr anchorCtr="0" anchor="t" bIns="91425" lIns="91425" rIns="91425" tIns="91425">
            <a:noAutofit/>
          </a:bodyPr>
          <a:lstStyle/>
          <a:p>
            <a:pPr lvl="0">
              <a:spcBef>
                <a:spcPts val="0"/>
              </a:spcBef>
              <a:buNone/>
            </a:pPr>
            <a:r>
              <a:rPr lang="en">
                <a:solidFill>
                  <a:srgbClr val="FFFFFF"/>
                </a:solidFill>
              </a:rPr>
              <a:t>Conclu</a:t>
            </a:r>
            <a:r>
              <a:rPr lang="en">
                <a:solidFill>
                  <a:srgbClr val="FFFFFF"/>
                </a:solidFill>
              </a:rPr>
              <a:t>sion</a:t>
            </a:r>
          </a:p>
        </p:txBody>
      </p:sp>
      <p:sp>
        <p:nvSpPr>
          <p:cNvPr id="173" name="Shape 173"/>
          <p:cNvSpPr txBox="1"/>
          <p:nvPr>
            <p:ph idx="1" type="body"/>
          </p:nvPr>
        </p:nvSpPr>
        <p:spPr>
          <a:xfrm>
            <a:off x="311700" y="1017725"/>
            <a:ext cx="3999900" cy="34164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78571"/>
              <a:buFont typeface="Arial"/>
              <a:buNone/>
            </a:pPr>
            <a:r>
              <a:rPr b="1" i="1" lang="en"/>
              <a:t>Can also be seen as </a:t>
            </a:r>
            <a:r>
              <a:rPr b="1" i="1" lang="en" u="sng">
                <a:solidFill>
                  <a:srgbClr val="FF0000"/>
                </a:solidFill>
              </a:rPr>
              <a:t>negative</a:t>
            </a:r>
            <a:r>
              <a:rPr b="1" i="1" lang="en"/>
              <a:t>:</a:t>
            </a:r>
          </a:p>
          <a:p>
            <a:pPr lvl="0" rtl="0">
              <a:lnSpc>
                <a:spcPct val="100000"/>
              </a:lnSpc>
              <a:spcBef>
                <a:spcPts val="0"/>
              </a:spcBef>
              <a:spcAft>
                <a:spcPts val="0"/>
              </a:spcAft>
              <a:buClr>
                <a:schemeClr val="dk1"/>
              </a:buClr>
              <a:buSzPct val="183333"/>
              <a:buFont typeface="Arial"/>
              <a:buNone/>
            </a:pPr>
            <a:r>
              <a:rPr b="1" i="1" lang="en" sz="600"/>
              <a:t> </a:t>
            </a:r>
          </a:p>
          <a:p>
            <a:pPr indent="-317500" lvl="0" marL="914400" rtl="0">
              <a:lnSpc>
                <a:spcPct val="100000"/>
              </a:lnSpc>
              <a:spcBef>
                <a:spcPts val="0"/>
              </a:spcBef>
              <a:spcAft>
                <a:spcPts val="0"/>
              </a:spcAft>
              <a:buClr>
                <a:srgbClr val="FF0000"/>
              </a:buClr>
              <a:buSzPct val="100000"/>
              <a:buChar char="-"/>
            </a:pPr>
            <a:r>
              <a:rPr lang="en">
                <a:solidFill>
                  <a:srgbClr val="FF0000"/>
                </a:solidFill>
              </a:rPr>
              <a:t>Real Estate Market</a:t>
            </a:r>
          </a:p>
          <a:p>
            <a:pPr indent="-317500" lvl="1" marL="1371600" rtl="0">
              <a:lnSpc>
                <a:spcPct val="100000"/>
              </a:lnSpc>
              <a:spcBef>
                <a:spcPts val="0"/>
              </a:spcBef>
              <a:spcAft>
                <a:spcPts val="0"/>
              </a:spcAft>
              <a:buClr>
                <a:srgbClr val="434343"/>
              </a:buClr>
              <a:buSzPct val="116666"/>
              <a:buChar char="-"/>
            </a:pPr>
            <a:r>
              <a:rPr lang="en" sz="1200">
                <a:solidFill>
                  <a:srgbClr val="434343"/>
                </a:solidFill>
              </a:rPr>
              <a:t>contributes to gentrification </a:t>
            </a:r>
            <a:r>
              <a:rPr lang="en">
                <a:solidFill>
                  <a:srgbClr val="434343"/>
                </a:solidFill>
              </a:rPr>
              <a:t>and shortage of supply</a:t>
            </a:r>
          </a:p>
          <a:p>
            <a:pPr lvl="0" rtl="0">
              <a:lnSpc>
                <a:spcPct val="100000"/>
              </a:lnSpc>
              <a:spcBef>
                <a:spcPts val="0"/>
              </a:spcBef>
              <a:spcAft>
                <a:spcPts val="0"/>
              </a:spcAft>
              <a:buNone/>
            </a:pPr>
            <a:r>
              <a:t/>
            </a:r>
            <a:endParaRPr b="1">
              <a:solidFill>
                <a:srgbClr val="666666"/>
              </a:solidFill>
            </a:endParaRPr>
          </a:p>
          <a:p>
            <a:pPr lvl="0" rtl="0">
              <a:lnSpc>
                <a:spcPct val="100000"/>
              </a:lnSpc>
              <a:spcBef>
                <a:spcPts val="0"/>
              </a:spcBef>
              <a:spcAft>
                <a:spcPts val="0"/>
              </a:spcAft>
              <a:buNone/>
            </a:pPr>
            <a:r>
              <a:rPr b="1" lang="en">
                <a:solidFill>
                  <a:srgbClr val="666666"/>
                </a:solidFill>
              </a:rPr>
              <a:t>But can be seen as a </a:t>
            </a:r>
            <a:r>
              <a:rPr b="1" lang="en">
                <a:solidFill>
                  <a:srgbClr val="4A86E8"/>
                </a:solidFill>
              </a:rPr>
              <a:t>positive</a:t>
            </a:r>
            <a:r>
              <a:rPr b="1" lang="en">
                <a:solidFill>
                  <a:srgbClr val="666666"/>
                </a:solidFill>
              </a:rPr>
              <a:t> entity: </a:t>
            </a:r>
          </a:p>
          <a:p>
            <a:pPr lvl="0" rtl="0">
              <a:lnSpc>
                <a:spcPct val="100000"/>
              </a:lnSpc>
              <a:spcBef>
                <a:spcPts val="0"/>
              </a:spcBef>
              <a:spcAft>
                <a:spcPts val="0"/>
              </a:spcAft>
              <a:buNone/>
            </a:pPr>
            <a:r>
              <a:rPr b="1" lang="en" sz="600">
                <a:solidFill>
                  <a:srgbClr val="666666"/>
                </a:solidFill>
              </a:rPr>
              <a:t> </a:t>
            </a:r>
          </a:p>
          <a:p>
            <a:pPr indent="-317500" lvl="0" marL="914400" rtl="0">
              <a:lnSpc>
                <a:spcPct val="100000"/>
              </a:lnSpc>
              <a:spcBef>
                <a:spcPts val="0"/>
              </a:spcBef>
              <a:spcAft>
                <a:spcPts val="0"/>
              </a:spcAft>
              <a:buClr>
                <a:srgbClr val="4A86E8"/>
              </a:buClr>
              <a:buSzPct val="100000"/>
              <a:buChar char="-"/>
            </a:pPr>
            <a:r>
              <a:rPr lang="en" sz="1400">
                <a:solidFill>
                  <a:srgbClr val="4A86E8"/>
                </a:solidFill>
              </a:rPr>
              <a:t>Economy</a:t>
            </a:r>
          </a:p>
          <a:p>
            <a:pPr indent="-317500" lvl="2" marL="1371600" rtl="0">
              <a:spcBef>
                <a:spcPts val="0"/>
              </a:spcBef>
              <a:spcAft>
                <a:spcPts val="0"/>
              </a:spcAft>
              <a:buClr>
                <a:srgbClr val="434343"/>
              </a:buClr>
              <a:buSzPct val="100000"/>
              <a:buChar char="-"/>
            </a:pPr>
            <a:r>
              <a:rPr lang="en" sz="1400">
                <a:solidFill>
                  <a:srgbClr val="434343"/>
                </a:solidFill>
              </a:rPr>
              <a:t>i</a:t>
            </a:r>
            <a:r>
              <a:rPr lang="en">
                <a:solidFill>
                  <a:srgbClr val="434343"/>
                </a:solidFill>
              </a:rPr>
              <a:t>nvites tourists </a:t>
            </a:r>
          </a:p>
          <a:p>
            <a:pPr indent="-317500" lvl="1" marL="914400" rtl="0">
              <a:spcBef>
                <a:spcPts val="0"/>
              </a:spcBef>
              <a:spcAft>
                <a:spcPts val="0"/>
              </a:spcAft>
              <a:buClr>
                <a:srgbClr val="3C78D8"/>
              </a:buClr>
              <a:buSzPct val="100000"/>
              <a:buChar char="-"/>
            </a:pPr>
            <a:r>
              <a:rPr lang="en" sz="1400">
                <a:solidFill>
                  <a:srgbClr val="3C78D8"/>
                </a:solidFill>
              </a:rPr>
              <a:t>Labor Market</a:t>
            </a:r>
          </a:p>
          <a:p>
            <a:pPr indent="-304800" lvl="2" marL="1371600" rtl="0">
              <a:spcBef>
                <a:spcPts val="0"/>
              </a:spcBef>
              <a:spcAft>
                <a:spcPts val="0"/>
              </a:spcAft>
              <a:buClr>
                <a:srgbClr val="666666"/>
              </a:buClr>
              <a:buSzPct val="100000"/>
              <a:buChar char="-"/>
            </a:pPr>
            <a:r>
              <a:rPr lang="en">
                <a:solidFill>
                  <a:srgbClr val="666666"/>
                </a:solidFill>
              </a:rPr>
              <a:t>creates new jobs</a:t>
            </a:r>
          </a:p>
          <a:p>
            <a:pPr indent="-317500" lvl="1" marL="914400" rtl="0">
              <a:spcBef>
                <a:spcPts val="0"/>
              </a:spcBef>
              <a:spcAft>
                <a:spcPts val="0"/>
              </a:spcAft>
              <a:buClr>
                <a:srgbClr val="3C78D8"/>
              </a:buClr>
              <a:buSzPct val="100000"/>
              <a:buChar char="-"/>
            </a:pPr>
            <a:r>
              <a:rPr lang="en" sz="1400">
                <a:solidFill>
                  <a:srgbClr val="3C78D8"/>
                </a:solidFill>
              </a:rPr>
              <a:t>Income Equality</a:t>
            </a:r>
          </a:p>
          <a:p>
            <a:pPr indent="-304800" lvl="2" marL="1371600" rtl="0">
              <a:spcBef>
                <a:spcPts val="0"/>
              </a:spcBef>
              <a:spcAft>
                <a:spcPts val="0"/>
              </a:spcAft>
              <a:buClr>
                <a:srgbClr val="434343"/>
              </a:buClr>
              <a:buSzPct val="100000"/>
              <a:buChar char="-"/>
            </a:pPr>
            <a:r>
              <a:rPr lang="en">
                <a:solidFill>
                  <a:srgbClr val="434343"/>
                </a:solidFill>
              </a:rPr>
              <a:t>puts money in pockets of regular citizens</a:t>
            </a:r>
          </a:p>
          <a:p>
            <a:pPr indent="-317500" lvl="1" marL="914400" rtl="0">
              <a:spcBef>
                <a:spcPts val="0"/>
              </a:spcBef>
              <a:spcAft>
                <a:spcPts val="0"/>
              </a:spcAft>
              <a:buClr>
                <a:srgbClr val="3C78D8"/>
              </a:buClr>
              <a:buSzPct val="100000"/>
              <a:buChar char="-"/>
            </a:pPr>
            <a:r>
              <a:rPr lang="en" sz="1400">
                <a:solidFill>
                  <a:srgbClr val="3C78D8"/>
                </a:solidFill>
              </a:rPr>
              <a:t>Rent Subsidy</a:t>
            </a:r>
          </a:p>
          <a:p>
            <a:pPr indent="-317500" lvl="2" marL="1371600" rtl="0">
              <a:spcBef>
                <a:spcPts val="0"/>
              </a:spcBef>
              <a:spcAft>
                <a:spcPts val="0"/>
              </a:spcAft>
              <a:buClr>
                <a:srgbClr val="434343"/>
              </a:buClr>
              <a:buSzPct val="116666"/>
              <a:buChar char="-"/>
            </a:pPr>
            <a:r>
              <a:rPr lang="en">
                <a:solidFill>
                  <a:srgbClr val="434343"/>
                </a:solidFill>
              </a:rPr>
              <a:t>Allows people to keep up with their rent by renting out extra room</a:t>
            </a:r>
          </a:p>
          <a:p>
            <a:pPr lvl="0">
              <a:spcBef>
                <a:spcPts val="0"/>
              </a:spcBef>
              <a:buNone/>
            </a:pPr>
            <a:r>
              <a:t/>
            </a:r>
            <a:endParaRPr/>
          </a:p>
        </p:txBody>
      </p:sp>
      <p:sp>
        <p:nvSpPr>
          <p:cNvPr id="174" name="Shape 174"/>
          <p:cNvSpPr txBox="1"/>
          <p:nvPr>
            <p:ph idx="2" type="body"/>
          </p:nvPr>
        </p:nvSpPr>
        <p:spPr>
          <a:xfrm>
            <a:off x="4832400" y="1017725"/>
            <a:ext cx="3999900" cy="35511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b="1" lang="en">
                <a:solidFill>
                  <a:srgbClr val="000000"/>
                </a:solidFill>
              </a:rPr>
              <a:t>Next Step: </a:t>
            </a:r>
            <a:r>
              <a:rPr b="1" lang="en" u="sng">
                <a:solidFill>
                  <a:srgbClr val="4A86E8"/>
                </a:solidFill>
              </a:rPr>
              <a:t>RISE</a:t>
            </a:r>
          </a:p>
          <a:p>
            <a:pPr indent="-317500" lvl="0" marL="457200" rtl="0">
              <a:spcBef>
                <a:spcPts val="0"/>
              </a:spcBef>
              <a:buSzPct val="100000"/>
              <a:buAutoNum type="arabicPeriod"/>
            </a:pPr>
            <a:r>
              <a:rPr b="1" lang="en">
                <a:solidFill>
                  <a:srgbClr val="4A86E8"/>
                </a:solidFill>
              </a:rPr>
              <a:t>R</a:t>
            </a:r>
            <a:r>
              <a:rPr lang="en">
                <a:solidFill>
                  <a:srgbClr val="4A86E8"/>
                </a:solidFill>
              </a:rPr>
              <a:t>ecognize</a:t>
            </a:r>
            <a:r>
              <a:rPr lang="en"/>
              <a:t> economic impact on housing communities worldwide</a:t>
            </a:r>
          </a:p>
          <a:p>
            <a:pPr indent="-317500" lvl="0" marL="457200" rtl="0">
              <a:spcBef>
                <a:spcPts val="0"/>
              </a:spcBef>
              <a:buSzPct val="100000"/>
              <a:buAutoNum type="arabicPeriod"/>
            </a:pPr>
            <a:r>
              <a:rPr b="1" lang="en">
                <a:solidFill>
                  <a:srgbClr val="4A86E8"/>
                </a:solidFill>
              </a:rPr>
              <a:t>I</a:t>
            </a:r>
            <a:r>
              <a:rPr lang="en">
                <a:solidFill>
                  <a:srgbClr val="4A86E8"/>
                </a:solidFill>
              </a:rPr>
              <a:t>ncrease </a:t>
            </a:r>
            <a:r>
              <a:rPr lang="en"/>
              <a:t>charitable donations to community-based housing initiatives </a:t>
            </a:r>
          </a:p>
          <a:p>
            <a:pPr indent="-317500" lvl="0" marL="457200" rtl="0">
              <a:spcBef>
                <a:spcPts val="0"/>
              </a:spcBef>
              <a:buSzPct val="100000"/>
              <a:buAutoNum type="arabicPeriod"/>
            </a:pPr>
            <a:r>
              <a:rPr b="1" lang="en">
                <a:solidFill>
                  <a:srgbClr val="4A86E8"/>
                </a:solidFill>
              </a:rPr>
              <a:t>S</a:t>
            </a:r>
            <a:r>
              <a:rPr lang="en">
                <a:solidFill>
                  <a:srgbClr val="4A86E8"/>
                </a:solidFill>
              </a:rPr>
              <a:t>trengthen </a:t>
            </a:r>
            <a:r>
              <a:rPr lang="en">
                <a:solidFill>
                  <a:srgbClr val="666666"/>
                </a:solidFill>
              </a:rPr>
              <a:t>social bottom line</a:t>
            </a:r>
            <a:r>
              <a:rPr lang="en">
                <a:solidFill>
                  <a:srgbClr val="4A86E8"/>
                </a:solidFill>
              </a:rPr>
              <a:t> </a:t>
            </a:r>
            <a:r>
              <a:rPr lang="en">
                <a:solidFill>
                  <a:srgbClr val="666666"/>
                </a:solidFill>
              </a:rPr>
              <a:t>by reaching out</a:t>
            </a:r>
            <a:r>
              <a:rPr lang="en"/>
              <a:t> to urban planners in most affected areas</a:t>
            </a:r>
          </a:p>
          <a:p>
            <a:pPr indent="-317500" lvl="0" marL="457200" rtl="0">
              <a:spcBef>
                <a:spcPts val="0"/>
              </a:spcBef>
              <a:buSzPct val="100000"/>
              <a:buAutoNum type="arabicPeriod"/>
            </a:pPr>
            <a:r>
              <a:rPr b="1" lang="en">
                <a:solidFill>
                  <a:srgbClr val="4A86E8"/>
                </a:solidFill>
              </a:rPr>
              <a:t>E</a:t>
            </a:r>
            <a:r>
              <a:rPr lang="en">
                <a:solidFill>
                  <a:srgbClr val="4A86E8"/>
                </a:solidFill>
              </a:rPr>
              <a:t>ncourage</a:t>
            </a:r>
            <a:r>
              <a:rPr lang="en"/>
              <a:t> stakeholders to publicly support housing diversity and fair policy that mitigates rental displacement so that Airbnb remains a </a:t>
            </a:r>
            <a:r>
              <a:rPr lang="en">
                <a:solidFill>
                  <a:srgbClr val="38761D"/>
                </a:solidFill>
              </a:rPr>
              <a:t>young, engaging </a:t>
            </a:r>
            <a:r>
              <a:rPr lang="en">
                <a:solidFill>
                  <a:srgbClr val="666666"/>
                </a:solidFill>
              </a:rPr>
              <a:t>and, importantly, </a:t>
            </a:r>
            <a:r>
              <a:rPr b="1" lang="en">
                <a:solidFill>
                  <a:srgbClr val="38761D"/>
                </a:solidFill>
              </a:rPr>
              <a:t>positive</a:t>
            </a:r>
            <a:r>
              <a:rPr lang="en">
                <a:solidFill>
                  <a:srgbClr val="38761D"/>
                </a:solidFill>
              </a:rPr>
              <a:t> brand</a:t>
            </a:r>
          </a:p>
          <a:p>
            <a:pPr lvl="0">
              <a:spcBef>
                <a:spcPts val="0"/>
              </a:spcBef>
              <a:buNone/>
            </a:pPr>
            <a:r>
              <a:t/>
            </a:r>
            <a:endParaRPr/>
          </a:p>
        </p:txBody>
      </p:sp>
      <p:sp>
        <p:nvSpPr>
          <p:cNvPr id="175" name="Shape 1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16664"/>
        </a:solidFill>
      </p:bgPr>
    </p:bg>
    <p:spTree>
      <p:nvGrpSpPr>
        <p:cNvPr id="179" name="Shape 179"/>
        <p:cNvGrpSpPr/>
        <p:nvPr/>
      </p:nvGrpSpPr>
      <p:grpSpPr>
        <a:xfrm>
          <a:off x="0" y="0"/>
          <a:ext cx="0" cy="0"/>
          <a:chOff x="0" y="0"/>
          <a:chExt cx="0" cy="0"/>
        </a:xfrm>
      </p:grpSpPr>
      <p:sp>
        <p:nvSpPr>
          <p:cNvPr id="180" name="Shape 180"/>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a:spcBef>
                <a:spcPts val="0"/>
              </a:spcBef>
              <a:buNone/>
            </a:pPr>
            <a:r>
              <a:rPr lang="en">
                <a:solidFill>
                  <a:schemeClr val="lt1"/>
                </a:solidFill>
              </a:rPr>
              <a:t>View our data and methods: </a:t>
            </a:r>
            <a:r>
              <a:rPr lang="en" sz="1200">
                <a:solidFill>
                  <a:schemeClr val="lt1"/>
                </a:solidFill>
              </a:rPr>
              <a:t>https://github.com/SummerSue/Applied-Data-Science-Group-Repository</a:t>
            </a:r>
          </a:p>
        </p:txBody>
      </p:sp>
      <p:sp>
        <p:nvSpPr>
          <p:cNvPr id="181" name="Shape 181"/>
          <p:cNvSpPr txBox="1"/>
          <p:nvPr/>
        </p:nvSpPr>
        <p:spPr>
          <a:xfrm>
            <a:off x="3056025" y="1696450"/>
            <a:ext cx="2550600" cy="1215300"/>
          </a:xfrm>
          <a:prstGeom prst="rect">
            <a:avLst/>
          </a:prstGeom>
          <a:noFill/>
          <a:ln>
            <a:noFill/>
          </a:ln>
        </p:spPr>
        <p:txBody>
          <a:bodyPr anchorCtr="0" anchor="t" bIns="91425" lIns="91425" rIns="91425" tIns="91425">
            <a:noAutofit/>
          </a:bodyPr>
          <a:lstStyle/>
          <a:p>
            <a:pPr lvl="0" algn="ctr">
              <a:spcBef>
                <a:spcPts val="0"/>
              </a:spcBef>
              <a:buNone/>
            </a:pPr>
            <a:r>
              <a:rPr b="1" lang="en" sz="2400">
                <a:solidFill>
                  <a:schemeClr val="lt1"/>
                </a:solidFill>
              </a:rPr>
              <a:t>Thank you.</a:t>
            </a:r>
          </a:p>
        </p:txBody>
      </p:sp>
      <p:sp>
        <p:nvSpPr>
          <p:cNvPr id="182" name="Shape 1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Appendix</a:t>
            </a:r>
          </a:p>
        </p:txBody>
      </p:sp>
      <p:sp>
        <p:nvSpPr>
          <p:cNvPr id="188" name="Shape 1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East Coast</a:t>
            </a:r>
            <a:r>
              <a:rPr lang="en"/>
              <a:t> (New York City)</a:t>
            </a:r>
          </a:p>
        </p:txBody>
      </p:sp>
      <p:sp>
        <p:nvSpPr>
          <p:cNvPr id="194" name="Shape 19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195" name="Shape 1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NYC.png" id="196" name="Shape 196"/>
          <p:cNvPicPr preferRelativeResize="0"/>
          <p:nvPr/>
        </p:nvPicPr>
        <p:blipFill rotWithShape="1">
          <a:blip r:embed="rId3">
            <a:alphaModFix/>
          </a:blip>
          <a:srcRect b="4994" l="4153" r="3748" t="3530"/>
          <a:stretch/>
        </p:blipFill>
        <p:spPr>
          <a:xfrm>
            <a:off x="311700" y="1152475"/>
            <a:ext cx="6597100" cy="39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South (New Orleans)</a:t>
            </a:r>
          </a:p>
        </p:txBody>
      </p:sp>
      <p:sp>
        <p:nvSpPr>
          <p:cNvPr id="202" name="Shape 20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203" name="Shape 20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NO.png" id="204" name="Shape 204"/>
          <p:cNvPicPr preferRelativeResize="0"/>
          <p:nvPr/>
        </p:nvPicPr>
        <p:blipFill rotWithShape="1">
          <a:blip r:embed="rId3">
            <a:alphaModFix/>
          </a:blip>
          <a:srcRect b="4162" l="4496" r="3928" t="3133"/>
          <a:stretch/>
        </p:blipFill>
        <p:spPr>
          <a:xfrm>
            <a:off x="311700" y="1152475"/>
            <a:ext cx="6559825" cy="399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West Coast (Los Angeles)</a:t>
            </a:r>
          </a:p>
        </p:txBody>
      </p:sp>
      <p:sp>
        <p:nvSpPr>
          <p:cNvPr id="210" name="Shape 21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211" name="Shape 2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LA.png" id="212" name="Shape 212"/>
          <p:cNvPicPr preferRelativeResize="0"/>
          <p:nvPr/>
        </p:nvPicPr>
        <p:blipFill rotWithShape="1">
          <a:blip r:embed="rId3">
            <a:alphaModFix/>
          </a:blip>
          <a:srcRect b="4162" l="3803" r="4089" t="3133"/>
          <a:stretch/>
        </p:blipFill>
        <p:spPr>
          <a:xfrm>
            <a:off x="311700" y="1152475"/>
            <a:ext cx="6597100" cy="399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grpSp>
        <p:nvGrpSpPr>
          <p:cNvPr id="217" name="Shape 217"/>
          <p:cNvGrpSpPr/>
          <p:nvPr/>
        </p:nvGrpSpPr>
        <p:grpSpPr>
          <a:xfrm>
            <a:off x="-7867649" y="5477398"/>
            <a:ext cx="9204394" cy="5133417"/>
            <a:chOff x="-7931098" y="5882068"/>
            <a:chExt cx="9278623" cy="5848049"/>
          </a:xfrm>
        </p:grpSpPr>
        <p:pic>
          <p:nvPicPr>
            <p:cNvPr id="218" name="Shape 218"/>
            <p:cNvPicPr preferRelativeResize="0"/>
            <p:nvPr/>
          </p:nvPicPr>
          <p:blipFill>
            <a:blip r:embed="rId3">
              <a:alphaModFix/>
            </a:blip>
            <a:stretch>
              <a:fillRect/>
            </a:stretch>
          </p:blipFill>
          <p:spPr>
            <a:xfrm>
              <a:off x="-7931098" y="5882068"/>
              <a:ext cx="9278623" cy="5848049"/>
            </a:xfrm>
            <a:prstGeom prst="rect">
              <a:avLst/>
            </a:prstGeom>
            <a:noFill/>
            <a:ln>
              <a:noFill/>
            </a:ln>
          </p:spPr>
        </p:pic>
        <p:sp>
          <p:nvSpPr>
            <p:cNvPr id="219" name="Shape 219"/>
            <p:cNvSpPr/>
            <p:nvPr/>
          </p:nvSpPr>
          <p:spPr>
            <a:xfrm>
              <a:off x="-5822173" y="8506906"/>
              <a:ext cx="1093500" cy="1057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0" name="Shape 220"/>
            <p:cNvSpPr/>
            <p:nvPr/>
          </p:nvSpPr>
          <p:spPr>
            <a:xfrm>
              <a:off x="-1157487" y="8790835"/>
              <a:ext cx="1093500" cy="1057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1" name="Shape 221"/>
            <p:cNvSpPr/>
            <p:nvPr/>
          </p:nvSpPr>
          <p:spPr>
            <a:xfrm>
              <a:off x="-5917423" y="7125843"/>
              <a:ext cx="1093500" cy="1057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2" name="Shape 222"/>
            <p:cNvSpPr/>
            <p:nvPr/>
          </p:nvSpPr>
          <p:spPr>
            <a:xfrm>
              <a:off x="-1247781" y="7240143"/>
              <a:ext cx="1093500" cy="1057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grpSp>
        <p:nvGrpSpPr>
          <p:cNvPr id="223" name="Shape 223"/>
          <p:cNvGrpSpPr/>
          <p:nvPr/>
        </p:nvGrpSpPr>
        <p:grpSpPr>
          <a:xfrm>
            <a:off x="-6397525" y="-5814880"/>
            <a:ext cx="9143927" cy="5143500"/>
            <a:chOff x="-5020325" y="-3777325"/>
            <a:chExt cx="8584235" cy="5143500"/>
          </a:xfrm>
        </p:grpSpPr>
        <p:pic>
          <p:nvPicPr>
            <p:cNvPr id="224" name="Shape 224"/>
            <p:cNvPicPr preferRelativeResize="0"/>
            <p:nvPr/>
          </p:nvPicPr>
          <p:blipFill>
            <a:blip r:embed="rId4">
              <a:alphaModFix/>
            </a:blip>
            <a:stretch>
              <a:fillRect/>
            </a:stretch>
          </p:blipFill>
          <p:spPr>
            <a:xfrm>
              <a:off x="-5020325" y="-3777325"/>
              <a:ext cx="8584235" cy="5143500"/>
            </a:xfrm>
            <a:prstGeom prst="rect">
              <a:avLst/>
            </a:prstGeom>
            <a:noFill/>
            <a:ln>
              <a:noFill/>
            </a:ln>
          </p:spPr>
        </p:pic>
        <p:sp>
          <p:nvSpPr>
            <p:cNvPr id="225" name="Shape 225"/>
            <p:cNvSpPr/>
            <p:nvPr/>
          </p:nvSpPr>
          <p:spPr>
            <a:xfrm>
              <a:off x="-2602396" y="-2552629"/>
              <a:ext cx="1157700" cy="10638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6" name="Shape 226"/>
            <p:cNvSpPr/>
            <p:nvPr/>
          </p:nvSpPr>
          <p:spPr>
            <a:xfrm>
              <a:off x="-2756777" y="216986"/>
              <a:ext cx="1157700" cy="10638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grpSp>
        <p:nvGrpSpPr>
          <p:cNvPr id="227" name="Shape 227"/>
          <p:cNvGrpSpPr/>
          <p:nvPr/>
        </p:nvGrpSpPr>
        <p:grpSpPr>
          <a:xfrm>
            <a:off x="0" y="10050"/>
            <a:ext cx="9143925" cy="5133425"/>
            <a:chOff x="-4991099" y="4627625"/>
            <a:chExt cx="9143925" cy="5133425"/>
          </a:xfrm>
        </p:grpSpPr>
        <p:pic>
          <p:nvPicPr>
            <p:cNvPr descr="Picture2.png" id="228" name="Shape 228"/>
            <p:cNvPicPr preferRelativeResize="0"/>
            <p:nvPr/>
          </p:nvPicPr>
          <p:blipFill>
            <a:blip r:embed="rId5">
              <a:alphaModFix/>
            </a:blip>
            <a:stretch>
              <a:fillRect/>
            </a:stretch>
          </p:blipFill>
          <p:spPr>
            <a:xfrm>
              <a:off x="-4991099" y="4627625"/>
              <a:ext cx="9143925" cy="5133425"/>
            </a:xfrm>
            <a:prstGeom prst="rect">
              <a:avLst/>
            </a:prstGeom>
            <a:noFill/>
            <a:ln>
              <a:noFill/>
            </a:ln>
          </p:spPr>
        </p:pic>
        <p:grpSp>
          <p:nvGrpSpPr>
            <p:cNvPr id="229" name="Shape 229"/>
            <p:cNvGrpSpPr/>
            <p:nvPr/>
          </p:nvGrpSpPr>
          <p:grpSpPr>
            <a:xfrm>
              <a:off x="-1266870" y="5386417"/>
              <a:ext cx="956232" cy="3057824"/>
              <a:chOff x="3348651" y="5250167"/>
              <a:chExt cx="537300" cy="2786934"/>
            </a:xfrm>
          </p:grpSpPr>
          <p:sp>
            <p:nvSpPr>
              <p:cNvPr id="230" name="Shape 230"/>
              <p:cNvSpPr/>
              <p:nvPr/>
            </p:nvSpPr>
            <p:spPr>
              <a:xfrm>
                <a:off x="3348651" y="5250167"/>
                <a:ext cx="537300" cy="4815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31" name="Shape 231"/>
              <p:cNvSpPr/>
              <p:nvPr/>
            </p:nvSpPr>
            <p:spPr>
              <a:xfrm>
                <a:off x="3348651" y="7555601"/>
                <a:ext cx="537300" cy="4815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grpSp>
      <p:sp>
        <p:nvSpPr>
          <p:cNvPr id="232" name="Shape 232"/>
          <p:cNvSpPr txBox="1"/>
          <p:nvPr>
            <p:ph type="title"/>
          </p:nvPr>
        </p:nvSpPr>
        <p:spPr>
          <a:xfrm>
            <a:off x="6251200" y="10050"/>
            <a:ext cx="2800800" cy="891600"/>
          </a:xfrm>
          <a:prstGeom prst="rect">
            <a:avLst/>
          </a:prstGeom>
          <a:noFill/>
        </p:spPr>
        <p:txBody>
          <a:bodyPr anchorCtr="0" anchor="ctr" bIns="91425" lIns="91425" rIns="91425" tIns="91425">
            <a:noAutofit/>
          </a:bodyPr>
          <a:lstStyle/>
          <a:p>
            <a:pPr lvl="0" rtl="0" algn="ctr">
              <a:spcBef>
                <a:spcPts val="0"/>
              </a:spcBef>
              <a:buNone/>
            </a:pPr>
            <a:r>
              <a:rPr b="1" lang="en" sz="3600">
                <a:solidFill>
                  <a:srgbClr val="FFFFFF"/>
                </a:solidFill>
              </a:rPr>
              <a:t>West Coast</a:t>
            </a:r>
          </a:p>
        </p:txBody>
      </p:sp>
      <p:sp>
        <p:nvSpPr>
          <p:cNvPr id="233" name="Shape 2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grpSp>
        <p:nvGrpSpPr>
          <p:cNvPr id="238" name="Shape 238"/>
          <p:cNvGrpSpPr/>
          <p:nvPr/>
        </p:nvGrpSpPr>
        <p:grpSpPr>
          <a:xfrm>
            <a:off x="-17388" y="-19124"/>
            <a:ext cx="9161390" cy="5143500"/>
            <a:chOff x="-17388" y="-19124"/>
            <a:chExt cx="9161390" cy="5143500"/>
          </a:xfrm>
        </p:grpSpPr>
        <p:pic>
          <p:nvPicPr>
            <p:cNvPr descr="1.PNG" id="239" name="Shape 239"/>
            <p:cNvPicPr preferRelativeResize="0"/>
            <p:nvPr/>
          </p:nvPicPr>
          <p:blipFill>
            <a:blip r:embed="rId3">
              <a:alphaModFix/>
            </a:blip>
            <a:stretch>
              <a:fillRect/>
            </a:stretch>
          </p:blipFill>
          <p:spPr>
            <a:xfrm>
              <a:off x="-17388" y="-19124"/>
              <a:ext cx="9161390" cy="5143500"/>
            </a:xfrm>
            <a:prstGeom prst="rect">
              <a:avLst/>
            </a:prstGeom>
            <a:noFill/>
            <a:ln>
              <a:noFill/>
            </a:ln>
          </p:spPr>
        </p:pic>
        <p:sp>
          <p:nvSpPr>
            <p:cNvPr id="240" name="Shape 240"/>
            <p:cNvSpPr txBox="1"/>
            <p:nvPr/>
          </p:nvSpPr>
          <p:spPr>
            <a:xfrm>
              <a:off x="6829425" y="701775"/>
              <a:ext cx="2114400" cy="393600"/>
            </a:xfrm>
            <a:prstGeom prst="rect">
              <a:avLst/>
            </a:prstGeom>
            <a:noFill/>
            <a:ln>
              <a:noFill/>
            </a:ln>
          </p:spPr>
          <p:txBody>
            <a:bodyPr anchorCtr="0" anchor="ctr" bIns="91425" lIns="91425" rIns="91425" tIns="91425">
              <a:noAutofit/>
            </a:bodyPr>
            <a:lstStyle/>
            <a:p>
              <a:pPr lvl="0" algn="r">
                <a:spcBef>
                  <a:spcPts val="0"/>
                </a:spcBef>
                <a:buNone/>
              </a:pPr>
              <a:r>
                <a:rPr lang="en" sz="2400">
                  <a:solidFill>
                    <a:srgbClr val="FFFFFF"/>
                  </a:solidFill>
                </a:rPr>
                <a:t>New York City</a:t>
              </a:r>
            </a:p>
          </p:txBody>
        </p:sp>
      </p:grpSp>
      <p:pic>
        <p:nvPicPr>
          <p:cNvPr descr="2.PNG" id="241" name="Shape 241"/>
          <p:cNvPicPr preferRelativeResize="0"/>
          <p:nvPr/>
        </p:nvPicPr>
        <p:blipFill>
          <a:blip r:embed="rId4">
            <a:alphaModFix/>
          </a:blip>
          <a:stretch>
            <a:fillRect/>
          </a:stretch>
        </p:blipFill>
        <p:spPr>
          <a:xfrm>
            <a:off x="-37099" y="-42078"/>
            <a:ext cx="9144000" cy="5185579"/>
          </a:xfrm>
          <a:prstGeom prst="rect">
            <a:avLst/>
          </a:prstGeom>
          <a:noFill/>
          <a:ln>
            <a:noFill/>
          </a:ln>
        </p:spPr>
      </p:pic>
      <p:pic>
        <p:nvPicPr>
          <p:cNvPr descr="3.PNG" id="242" name="Shape 242"/>
          <p:cNvPicPr preferRelativeResize="0"/>
          <p:nvPr/>
        </p:nvPicPr>
        <p:blipFill>
          <a:blip r:embed="rId5">
            <a:alphaModFix/>
          </a:blip>
          <a:stretch>
            <a:fillRect/>
          </a:stretch>
        </p:blipFill>
        <p:spPr>
          <a:xfrm>
            <a:off x="-37100" y="-42075"/>
            <a:ext cx="9143997" cy="5145859"/>
          </a:xfrm>
          <a:prstGeom prst="rect">
            <a:avLst/>
          </a:prstGeom>
          <a:noFill/>
          <a:ln>
            <a:noFill/>
          </a:ln>
        </p:spPr>
      </p:pic>
      <p:sp>
        <p:nvSpPr>
          <p:cNvPr id="243" name="Shape 2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a:solidFill>
            <a:srgbClr val="F16664"/>
          </a:solidFill>
        </p:spPr>
        <p:txBody>
          <a:bodyPr anchorCtr="0" anchor="t" bIns="91425" lIns="91425" rIns="91425" tIns="91425">
            <a:noAutofit/>
          </a:bodyPr>
          <a:lstStyle/>
          <a:p>
            <a:pPr lvl="0" algn="ctr">
              <a:spcBef>
                <a:spcPts val="0"/>
              </a:spcBef>
              <a:buNone/>
            </a:pPr>
            <a:r>
              <a:rPr lang="en">
                <a:solidFill>
                  <a:srgbClr val="FFFFFF"/>
                </a:solidFill>
              </a:rPr>
              <a:t>O</a:t>
            </a:r>
            <a:r>
              <a:rPr lang="en">
                <a:solidFill>
                  <a:srgbClr val="FFFFFF"/>
                </a:solidFill>
              </a:rPr>
              <a:t>utline</a:t>
            </a:r>
          </a:p>
        </p:txBody>
      </p:sp>
      <p:sp>
        <p:nvSpPr>
          <p:cNvPr id="62" name="Shape 6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7350" lvl="0" marL="457200" rtl="0">
              <a:spcBef>
                <a:spcPts val="0"/>
              </a:spcBef>
              <a:buSzPct val="100000"/>
              <a:buAutoNum type="arabicParenR"/>
            </a:pPr>
            <a:r>
              <a:rPr lang="en" sz="2500"/>
              <a:t>Main question</a:t>
            </a:r>
          </a:p>
          <a:p>
            <a:pPr indent="-387350" lvl="0" marL="457200" rtl="0">
              <a:spcBef>
                <a:spcPts val="0"/>
              </a:spcBef>
              <a:buSzPct val="100000"/>
              <a:buAutoNum type="arabicParenR"/>
            </a:pPr>
            <a:r>
              <a:rPr lang="en" sz="2500"/>
              <a:t>Data source information</a:t>
            </a:r>
          </a:p>
          <a:p>
            <a:pPr indent="-387350" lvl="0" marL="457200" rtl="0">
              <a:spcBef>
                <a:spcPts val="0"/>
              </a:spcBef>
              <a:buSzPct val="100000"/>
              <a:buAutoNum type="arabicParenR"/>
            </a:pPr>
            <a:r>
              <a:rPr lang="en" sz="2500"/>
              <a:t>Exploratory visualizations</a:t>
            </a:r>
          </a:p>
          <a:p>
            <a:pPr indent="-387350" lvl="0" marL="457200" rtl="0">
              <a:spcBef>
                <a:spcPts val="0"/>
              </a:spcBef>
              <a:buSzPct val="100000"/>
              <a:buAutoNum type="arabicParenR"/>
            </a:pPr>
            <a:r>
              <a:rPr lang="en" sz="2500"/>
              <a:t>Modelling results </a:t>
            </a:r>
          </a:p>
          <a:p>
            <a:pPr indent="-387350" lvl="0" marL="457200" rtl="0">
              <a:spcBef>
                <a:spcPts val="0"/>
              </a:spcBef>
              <a:buSzPct val="100000"/>
              <a:buAutoNum type="arabicParenR"/>
            </a:pPr>
            <a:r>
              <a:rPr lang="en" sz="2500"/>
              <a:t>Conclusion</a:t>
            </a:r>
          </a:p>
        </p:txBody>
      </p:sp>
      <p:sp>
        <p:nvSpPr>
          <p:cNvPr id="63" name="Shape 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Fixed Effect No Lag</a:t>
            </a:r>
          </a:p>
        </p:txBody>
      </p:sp>
      <p:sp>
        <p:nvSpPr>
          <p:cNvPr id="249" name="Shape 24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Clr>
                <a:schemeClr val="dk1"/>
              </a:buClr>
              <a:buSzPct val="137500"/>
              <a:buFont typeface="Arial"/>
              <a:buNone/>
            </a:pPr>
            <a:r>
              <a:rPr lang="en" sz="800">
                <a:solidFill>
                  <a:schemeClr val="dk1"/>
                </a:solidFill>
              </a:rPr>
              <a:t>Balanced Panel: n=291, T=12, N=3492</a:t>
            </a:r>
          </a:p>
          <a:p>
            <a:pPr lvl="0" rtl="0">
              <a:spcBef>
                <a:spcPts val="0"/>
              </a:spcBef>
              <a:spcAft>
                <a:spcPts val="0"/>
              </a:spcAft>
              <a:buClr>
                <a:schemeClr val="dk1"/>
              </a:buClr>
              <a:buSzPct val="137500"/>
              <a:buFont typeface="Arial"/>
              <a:buNone/>
            </a:pPr>
            <a:r>
              <a:t/>
            </a:r>
            <a:endParaRPr sz="800">
              <a:solidFill>
                <a:schemeClr val="dk1"/>
              </a:solidFill>
            </a:endParaRPr>
          </a:p>
          <a:p>
            <a:pPr lvl="0" rtl="0">
              <a:spcBef>
                <a:spcPts val="0"/>
              </a:spcBef>
              <a:spcAft>
                <a:spcPts val="0"/>
              </a:spcAft>
              <a:buClr>
                <a:schemeClr val="dk1"/>
              </a:buClr>
              <a:buSzPct val="137500"/>
              <a:buFont typeface="Arial"/>
              <a:buNone/>
            </a:pPr>
            <a:r>
              <a:rPr lang="en" sz="800">
                <a:solidFill>
                  <a:schemeClr val="dk1"/>
                </a:solidFill>
              </a:rPr>
              <a:t>Residuals :</a:t>
            </a:r>
          </a:p>
          <a:p>
            <a:pPr lvl="0" rtl="0">
              <a:spcBef>
                <a:spcPts val="0"/>
              </a:spcBef>
              <a:spcAft>
                <a:spcPts val="0"/>
              </a:spcAft>
              <a:buClr>
                <a:schemeClr val="dk1"/>
              </a:buClr>
              <a:buSzPct val="137500"/>
              <a:buFont typeface="Arial"/>
              <a:buNone/>
            </a:pPr>
            <a:r>
              <a:rPr lang="en" sz="800">
                <a:solidFill>
                  <a:schemeClr val="dk1"/>
                </a:solidFill>
              </a:rPr>
              <a:t>     Min.   1st Qu.    Median   3rd Qu.      Max. </a:t>
            </a:r>
          </a:p>
          <a:p>
            <a:pPr lvl="0" rtl="0">
              <a:spcBef>
                <a:spcPts val="0"/>
              </a:spcBef>
              <a:spcAft>
                <a:spcPts val="0"/>
              </a:spcAft>
              <a:buClr>
                <a:schemeClr val="dk1"/>
              </a:buClr>
              <a:buSzPct val="137500"/>
              <a:buFont typeface="Arial"/>
              <a:buNone/>
            </a:pPr>
            <a:r>
              <a:rPr lang="en" sz="800">
                <a:solidFill>
                  <a:schemeClr val="dk1"/>
                </a:solidFill>
              </a:rPr>
              <a:t>-212.0000   -8.7400   -0.0429    9.5400  128.0000 </a:t>
            </a:r>
          </a:p>
          <a:p>
            <a:pPr lvl="0" rtl="0">
              <a:spcBef>
                <a:spcPts val="0"/>
              </a:spcBef>
              <a:spcAft>
                <a:spcPts val="0"/>
              </a:spcAft>
              <a:buClr>
                <a:schemeClr val="dk1"/>
              </a:buClr>
              <a:buSzPct val="137500"/>
              <a:buFont typeface="Arial"/>
              <a:buNone/>
            </a:pPr>
            <a:r>
              <a:t/>
            </a:r>
            <a:endParaRPr sz="800">
              <a:solidFill>
                <a:schemeClr val="dk1"/>
              </a:solidFill>
            </a:endParaRPr>
          </a:p>
          <a:p>
            <a:pPr lvl="0" rtl="0">
              <a:spcBef>
                <a:spcPts val="0"/>
              </a:spcBef>
              <a:spcAft>
                <a:spcPts val="0"/>
              </a:spcAft>
              <a:buClr>
                <a:schemeClr val="dk1"/>
              </a:buClr>
              <a:buSzPct val="137500"/>
              <a:buFont typeface="Arial"/>
              <a:buNone/>
            </a:pPr>
            <a:r>
              <a:rPr lang="en" sz="800">
                <a:solidFill>
                  <a:schemeClr val="dk1"/>
                </a:solidFill>
              </a:rPr>
              <a:t>Coefficients :</a:t>
            </a:r>
          </a:p>
          <a:p>
            <a:pPr lvl="0" rtl="0">
              <a:spcBef>
                <a:spcPts val="0"/>
              </a:spcBef>
              <a:spcAft>
                <a:spcPts val="0"/>
              </a:spcAft>
              <a:buClr>
                <a:schemeClr val="dk1"/>
              </a:buClr>
              <a:buSzPct val="137500"/>
              <a:buFont typeface="Arial"/>
              <a:buNone/>
            </a:pPr>
            <a:r>
              <a:rPr lang="en" sz="800">
                <a:solidFill>
                  <a:schemeClr val="dk1"/>
                </a:solidFill>
              </a:rPr>
              <a:t>                 Estimate Std. Error  t-value  Pr(&gt;|t|)    </a:t>
            </a:r>
          </a:p>
          <a:p>
            <a:pPr lvl="0" rtl="0">
              <a:spcBef>
                <a:spcPts val="0"/>
              </a:spcBef>
              <a:spcAft>
                <a:spcPts val="0"/>
              </a:spcAft>
              <a:buClr>
                <a:schemeClr val="dk1"/>
              </a:buClr>
              <a:buSzPct val="137500"/>
              <a:buFont typeface="Arial"/>
              <a:buNone/>
            </a:pPr>
            <a:r>
              <a:rPr lang="en" sz="800">
                <a:solidFill>
                  <a:schemeClr val="dk1"/>
                </a:solidFill>
              </a:rPr>
              <a:t>Airbnb          0.1304652  0.0253711   5.1423 2.878e-07 ***</a:t>
            </a:r>
          </a:p>
          <a:p>
            <a:pPr lvl="0" rtl="0">
              <a:spcBef>
                <a:spcPts val="0"/>
              </a:spcBef>
              <a:spcAft>
                <a:spcPts val="0"/>
              </a:spcAft>
              <a:buClr>
                <a:schemeClr val="dk1"/>
              </a:buClr>
              <a:buSzPct val="137500"/>
              <a:buFont typeface="Arial"/>
              <a:buNone/>
            </a:pPr>
            <a:r>
              <a:rPr lang="en" sz="800">
                <a:solidFill>
                  <a:schemeClr val="dk1"/>
                </a:solidFill>
              </a:rPr>
              <a:t>ZRI_SFR_CONDO   0.7648441  0.0063546 120.3603 &lt; 2.2e-16 ***</a:t>
            </a:r>
          </a:p>
          <a:p>
            <a:pPr lvl="0" rtl="0">
              <a:spcBef>
                <a:spcPts val="0"/>
              </a:spcBef>
              <a:spcAft>
                <a:spcPts val="0"/>
              </a:spcAft>
              <a:buClr>
                <a:schemeClr val="dk1"/>
              </a:buClr>
              <a:buSzPct val="137500"/>
              <a:buFont typeface="Arial"/>
              <a:buNone/>
            </a:pPr>
            <a:r>
              <a:rPr lang="en" sz="800">
                <a:solidFill>
                  <a:schemeClr val="dk1"/>
                </a:solidFill>
              </a:rPr>
              <a:t>Date2016-02-01  2.0686049  1.7812315   1.1613 0.2455930    </a:t>
            </a:r>
          </a:p>
          <a:p>
            <a:pPr lvl="0" rtl="0">
              <a:spcBef>
                <a:spcPts val="0"/>
              </a:spcBef>
              <a:spcAft>
                <a:spcPts val="0"/>
              </a:spcAft>
              <a:buClr>
                <a:schemeClr val="dk1"/>
              </a:buClr>
              <a:buSzPct val="137500"/>
              <a:buFont typeface="Arial"/>
              <a:buNone/>
            </a:pPr>
            <a:r>
              <a:rPr lang="en" sz="800">
                <a:solidFill>
                  <a:schemeClr val="dk1"/>
                </a:solidFill>
              </a:rPr>
              <a:t>Date2016-03-01  1.7613518  1.7870658   0.9856 0.3243988    </a:t>
            </a:r>
          </a:p>
          <a:p>
            <a:pPr lvl="0" rtl="0">
              <a:spcBef>
                <a:spcPts val="0"/>
              </a:spcBef>
              <a:spcAft>
                <a:spcPts val="0"/>
              </a:spcAft>
              <a:buClr>
                <a:schemeClr val="dk1"/>
              </a:buClr>
              <a:buSzPct val="137500"/>
              <a:buFont typeface="Arial"/>
              <a:buNone/>
            </a:pPr>
            <a:r>
              <a:rPr lang="en" sz="800">
                <a:solidFill>
                  <a:schemeClr val="dk1"/>
                </a:solidFill>
              </a:rPr>
              <a:t>Date2016-04-01  1.9322327  1.7948435   1.0765 0.2817643    </a:t>
            </a:r>
          </a:p>
          <a:p>
            <a:pPr lvl="0" rtl="0">
              <a:spcBef>
                <a:spcPts val="0"/>
              </a:spcBef>
              <a:spcAft>
                <a:spcPts val="0"/>
              </a:spcAft>
              <a:buClr>
                <a:schemeClr val="dk1"/>
              </a:buClr>
              <a:buSzPct val="137500"/>
              <a:buFont typeface="Arial"/>
              <a:buNone/>
            </a:pPr>
            <a:r>
              <a:rPr lang="en" sz="800">
                <a:solidFill>
                  <a:schemeClr val="dk1"/>
                </a:solidFill>
              </a:rPr>
              <a:t>Date2016-05-01  3.1826535  1.8113848   1.7570 0.0790091 .  </a:t>
            </a:r>
          </a:p>
          <a:p>
            <a:pPr lvl="0" rtl="0">
              <a:spcBef>
                <a:spcPts val="0"/>
              </a:spcBef>
              <a:spcAft>
                <a:spcPts val="0"/>
              </a:spcAft>
              <a:buClr>
                <a:schemeClr val="dk1"/>
              </a:buClr>
              <a:buSzPct val="137500"/>
              <a:buFont typeface="Arial"/>
              <a:buNone/>
            </a:pPr>
            <a:r>
              <a:rPr lang="en" sz="800">
                <a:solidFill>
                  <a:schemeClr val="dk1"/>
                </a:solidFill>
              </a:rPr>
              <a:t>Date2016-06-01  4.9548189  1.8308476   2.7063 0.0068400 ** </a:t>
            </a:r>
          </a:p>
          <a:p>
            <a:pPr lvl="0" rtl="0">
              <a:spcBef>
                <a:spcPts val="0"/>
              </a:spcBef>
              <a:spcAft>
                <a:spcPts val="0"/>
              </a:spcAft>
              <a:buClr>
                <a:schemeClr val="dk1"/>
              </a:buClr>
              <a:buSzPct val="137500"/>
              <a:buFont typeface="Arial"/>
              <a:buNone/>
            </a:pPr>
            <a:r>
              <a:rPr lang="en" sz="800">
                <a:solidFill>
                  <a:schemeClr val="dk1"/>
                </a:solidFill>
              </a:rPr>
              <a:t>Date2016-07-01  4.8211272  1.8521952   2.6029 0.0092860 ** </a:t>
            </a:r>
          </a:p>
          <a:p>
            <a:pPr lvl="0" rtl="0">
              <a:spcBef>
                <a:spcPts val="0"/>
              </a:spcBef>
              <a:spcAft>
                <a:spcPts val="0"/>
              </a:spcAft>
              <a:buClr>
                <a:schemeClr val="dk1"/>
              </a:buClr>
              <a:buSzPct val="137500"/>
              <a:buFont typeface="Arial"/>
              <a:buNone/>
            </a:pPr>
            <a:r>
              <a:rPr lang="en" sz="800">
                <a:solidFill>
                  <a:schemeClr val="dk1"/>
                </a:solidFill>
              </a:rPr>
              <a:t>Date2016-08-01  1.7021473  1.8631438   0.9136 0.3610020    </a:t>
            </a:r>
          </a:p>
          <a:p>
            <a:pPr lvl="0" rtl="0">
              <a:spcBef>
                <a:spcPts val="0"/>
              </a:spcBef>
              <a:spcAft>
                <a:spcPts val="0"/>
              </a:spcAft>
              <a:buClr>
                <a:schemeClr val="dk1"/>
              </a:buClr>
              <a:buSzPct val="137500"/>
              <a:buFont typeface="Arial"/>
              <a:buNone/>
            </a:pPr>
            <a:r>
              <a:rPr lang="en" sz="800">
                <a:solidFill>
                  <a:schemeClr val="dk1"/>
                </a:solidFill>
              </a:rPr>
              <a:t>Date2016-09-01 -3.0168057  1.8697809  -1.6135 0.1067449    </a:t>
            </a:r>
          </a:p>
          <a:p>
            <a:pPr lvl="0" rtl="0">
              <a:spcBef>
                <a:spcPts val="0"/>
              </a:spcBef>
              <a:spcAft>
                <a:spcPts val="0"/>
              </a:spcAft>
              <a:buClr>
                <a:schemeClr val="dk1"/>
              </a:buClr>
              <a:buSzPct val="137500"/>
              <a:buFont typeface="Arial"/>
              <a:buNone/>
            </a:pPr>
            <a:r>
              <a:rPr lang="en" sz="800">
                <a:solidFill>
                  <a:schemeClr val="dk1"/>
                </a:solidFill>
              </a:rPr>
              <a:t>Date2016-10-01 -5.4978552  1.8795073  -2.9252 0.0034671 ** </a:t>
            </a:r>
          </a:p>
          <a:p>
            <a:pPr lvl="0" rtl="0">
              <a:spcBef>
                <a:spcPts val="0"/>
              </a:spcBef>
              <a:spcAft>
                <a:spcPts val="0"/>
              </a:spcAft>
              <a:buClr>
                <a:schemeClr val="dk1"/>
              </a:buClr>
              <a:buSzPct val="137500"/>
              <a:buFont typeface="Arial"/>
              <a:buNone/>
            </a:pPr>
            <a:r>
              <a:rPr lang="en" sz="800">
                <a:solidFill>
                  <a:schemeClr val="dk1"/>
                </a:solidFill>
              </a:rPr>
              <a:t>Date2016-11-01 -6.9938825  1.9022961  -3.6765 0.0002403 ***</a:t>
            </a:r>
          </a:p>
          <a:p>
            <a:pPr lvl="0" rtl="0">
              <a:spcBef>
                <a:spcPts val="0"/>
              </a:spcBef>
              <a:spcAft>
                <a:spcPts val="0"/>
              </a:spcAft>
              <a:buClr>
                <a:schemeClr val="dk1"/>
              </a:buClr>
              <a:buSzPct val="137500"/>
              <a:buFont typeface="Arial"/>
              <a:buNone/>
            </a:pPr>
            <a:r>
              <a:rPr lang="en" sz="800">
                <a:solidFill>
                  <a:schemeClr val="dk1"/>
                </a:solidFill>
              </a:rPr>
              <a:t>Date2016-12-01 -8.3398657  1.9238823  -4.3349 1.503e-05 ***</a:t>
            </a:r>
          </a:p>
          <a:p>
            <a:pPr lvl="0" rtl="0">
              <a:spcBef>
                <a:spcPts val="0"/>
              </a:spcBef>
              <a:spcAft>
                <a:spcPts val="0"/>
              </a:spcAft>
              <a:buClr>
                <a:schemeClr val="dk1"/>
              </a:buClr>
              <a:buSzPct val="137500"/>
              <a:buFont typeface="Arial"/>
              <a:buNone/>
            </a:pPr>
            <a:r>
              <a:rPr lang="en" sz="800">
                <a:solidFill>
                  <a:schemeClr val="dk1"/>
                </a:solidFill>
              </a:rPr>
              <a:t>---</a:t>
            </a:r>
          </a:p>
          <a:p>
            <a:pPr lvl="0" rtl="0">
              <a:spcBef>
                <a:spcPts val="0"/>
              </a:spcBef>
              <a:spcAft>
                <a:spcPts val="0"/>
              </a:spcAft>
              <a:buClr>
                <a:schemeClr val="dk1"/>
              </a:buClr>
              <a:buSzPct val="137500"/>
              <a:buFont typeface="Arial"/>
              <a:buNone/>
            </a:pPr>
            <a:r>
              <a:t/>
            </a:r>
            <a:endParaRPr sz="800">
              <a:solidFill>
                <a:schemeClr val="dk1"/>
              </a:solidFill>
            </a:endParaRPr>
          </a:p>
          <a:p>
            <a:pPr lvl="0">
              <a:spcBef>
                <a:spcPts val="0"/>
              </a:spcBef>
              <a:buNone/>
            </a:pPr>
            <a:r>
              <a:t/>
            </a:r>
            <a:endParaRPr b="1" sz="800">
              <a:solidFill>
                <a:schemeClr val="dk1"/>
              </a:solidFill>
            </a:endParaRPr>
          </a:p>
        </p:txBody>
      </p:sp>
      <p:sp>
        <p:nvSpPr>
          <p:cNvPr id="250" name="Shape 2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343025"/>
            <a:ext cx="8520600" cy="674700"/>
          </a:xfrm>
          <a:prstGeom prst="rect">
            <a:avLst/>
          </a:prstGeom>
        </p:spPr>
        <p:txBody>
          <a:bodyPr anchorCtr="0" anchor="t" bIns="91425" lIns="91425" rIns="91425" tIns="91425">
            <a:noAutofit/>
          </a:bodyPr>
          <a:lstStyle/>
          <a:p>
            <a:pPr lvl="0">
              <a:spcBef>
                <a:spcPts val="0"/>
              </a:spcBef>
              <a:buNone/>
            </a:pPr>
            <a:r>
              <a:rPr lang="en"/>
              <a:t>Fixed Effect One Month Lag on ZR</a:t>
            </a:r>
          </a:p>
        </p:txBody>
      </p:sp>
      <p:sp>
        <p:nvSpPr>
          <p:cNvPr id="256" name="Shape 256"/>
          <p:cNvSpPr txBox="1"/>
          <p:nvPr>
            <p:ph idx="1" type="body"/>
          </p:nvPr>
        </p:nvSpPr>
        <p:spPr>
          <a:xfrm>
            <a:off x="311700" y="1152475"/>
            <a:ext cx="3610500" cy="3416400"/>
          </a:xfrm>
          <a:prstGeom prst="rect">
            <a:avLst/>
          </a:prstGeom>
        </p:spPr>
        <p:txBody>
          <a:bodyPr anchorCtr="0" anchor="t" bIns="91425" lIns="91425" rIns="91425" tIns="91425">
            <a:noAutofit/>
          </a:bodyPr>
          <a:lstStyle/>
          <a:p>
            <a:pPr lvl="0">
              <a:spcBef>
                <a:spcPts val="0"/>
              </a:spcBef>
              <a:buClr>
                <a:schemeClr val="dk1"/>
              </a:buClr>
              <a:buSzPct val="110000"/>
              <a:buFont typeface="Arial"/>
              <a:buNone/>
            </a:pPr>
            <a:r>
              <a:rPr lang="en" sz="1000"/>
              <a:t>     Estimate Std. Error t-value  Pr(&gt;|t|)    </a:t>
            </a:r>
          </a:p>
          <a:p>
            <a:pPr lvl="0">
              <a:spcBef>
                <a:spcPts val="0"/>
              </a:spcBef>
              <a:buClr>
                <a:schemeClr val="dk1"/>
              </a:buClr>
              <a:buSzPct val="110000"/>
              <a:buFont typeface="Arial"/>
              <a:buNone/>
            </a:pPr>
            <a:r>
              <a:rPr lang="en" sz="1000"/>
              <a:t>bnb_lag1         29.9581     7.1339  4.1994 2.745e-05 ***</a:t>
            </a:r>
          </a:p>
          <a:p>
            <a:pPr lvl="0">
              <a:spcBef>
                <a:spcPts val="0"/>
              </a:spcBef>
              <a:buClr>
                <a:schemeClr val="dk1"/>
              </a:buClr>
              <a:buSzPct val="110000"/>
              <a:buFont typeface="Arial"/>
              <a:buNone/>
            </a:pPr>
            <a:r>
              <a:rPr lang="en" sz="1000"/>
              <a:t>Date2016-03-01  -52.7094    34.4289 -1.5310 0.1258709    </a:t>
            </a:r>
          </a:p>
          <a:p>
            <a:pPr lvl="0">
              <a:spcBef>
                <a:spcPts val="0"/>
              </a:spcBef>
              <a:buClr>
                <a:schemeClr val="dk1"/>
              </a:buClr>
              <a:buSzPct val="110000"/>
              <a:buFont typeface="Arial"/>
              <a:buNone/>
            </a:pPr>
            <a:r>
              <a:rPr lang="en" sz="1000"/>
              <a:t>Date2016-04-01 -101.0685    41.2510 -2.4501 0.0143324 *  </a:t>
            </a:r>
          </a:p>
          <a:p>
            <a:pPr lvl="0">
              <a:spcBef>
                <a:spcPts val="0"/>
              </a:spcBef>
              <a:buClr>
                <a:schemeClr val="dk1"/>
              </a:buClr>
              <a:buSzPct val="110000"/>
              <a:buFont typeface="Arial"/>
              <a:buNone/>
            </a:pPr>
            <a:r>
              <a:rPr lang="en" sz="1000"/>
              <a:t>Date2016-05-01 -152.3095    51.9559 -2.9315 0.0033957 ** </a:t>
            </a:r>
          </a:p>
          <a:p>
            <a:pPr lvl="0">
              <a:spcBef>
                <a:spcPts val="0"/>
              </a:spcBef>
              <a:buClr>
                <a:schemeClr val="dk1"/>
              </a:buClr>
              <a:buSzPct val="110000"/>
              <a:buFont typeface="Arial"/>
              <a:buNone/>
            </a:pPr>
            <a:r>
              <a:rPr lang="en" sz="1000"/>
              <a:t>Date2016-06-01 -204.4804    64.1150 -3.1893 0.0014393 ** </a:t>
            </a:r>
          </a:p>
          <a:p>
            <a:pPr lvl="0">
              <a:spcBef>
                <a:spcPts val="0"/>
              </a:spcBef>
              <a:buClr>
                <a:schemeClr val="dk1"/>
              </a:buClr>
              <a:buSzPct val="110000"/>
              <a:buFont typeface="Arial"/>
              <a:buNone/>
            </a:pPr>
            <a:r>
              <a:rPr lang="en" sz="1000"/>
              <a:t>Date2016-07-01 -259.3478    76.7153 -3.3807 0.0007313 ***</a:t>
            </a:r>
          </a:p>
          <a:p>
            <a:pPr lvl="0">
              <a:spcBef>
                <a:spcPts val="0"/>
              </a:spcBef>
              <a:buClr>
                <a:schemeClr val="dk1"/>
              </a:buClr>
              <a:buSzPct val="110000"/>
              <a:buFont typeface="Arial"/>
              <a:buNone/>
            </a:pPr>
            <a:r>
              <a:rPr lang="en" sz="1000"/>
              <a:t>Date2016-08-01 -325.6852    90.3269 -3.6056 0.0003159 ***</a:t>
            </a:r>
          </a:p>
          <a:p>
            <a:pPr lvl="0">
              <a:spcBef>
                <a:spcPts val="0"/>
              </a:spcBef>
              <a:buClr>
                <a:schemeClr val="dk1"/>
              </a:buClr>
              <a:buSzPct val="110000"/>
              <a:buFont typeface="Arial"/>
              <a:buNone/>
            </a:pPr>
            <a:r>
              <a:rPr lang="en" sz="1000"/>
              <a:t>Date2016-09-01 -389.4405   102.7508 -3.7901 0.0001532 ***</a:t>
            </a:r>
          </a:p>
          <a:p>
            <a:pPr lvl="0">
              <a:spcBef>
                <a:spcPts val="0"/>
              </a:spcBef>
              <a:buNone/>
            </a:pPr>
            <a:r>
              <a:t/>
            </a:r>
            <a:endParaRPr sz="1000"/>
          </a:p>
        </p:txBody>
      </p:sp>
      <p:sp>
        <p:nvSpPr>
          <p:cNvPr id="257" name="Shape 2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58" name="Shape 258"/>
          <p:cNvSpPr txBox="1"/>
          <p:nvPr/>
        </p:nvSpPr>
        <p:spPr>
          <a:xfrm>
            <a:off x="4021450" y="1171675"/>
            <a:ext cx="4577400" cy="32271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110000"/>
              <a:buFont typeface="Arial"/>
              <a:buNone/>
            </a:pPr>
            <a:r>
              <a:rPr lang="en" sz="1000">
                <a:solidFill>
                  <a:schemeClr val="dk2"/>
                </a:solidFill>
              </a:rPr>
              <a:t>Date2016-10-01 -440.2217   113.4956 -3.8788 0.0001070 ***</a:t>
            </a:r>
          </a:p>
          <a:p>
            <a:pPr lvl="0" rtl="0">
              <a:lnSpc>
                <a:spcPct val="115000"/>
              </a:lnSpc>
              <a:spcBef>
                <a:spcPts val="0"/>
              </a:spcBef>
              <a:spcAft>
                <a:spcPts val="1600"/>
              </a:spcAft>
              <a:buClr>
                <a:schemeClr val="dk1"/>
              </a:buClr>
              <a:buSzPct val="110000"/>
              <a:buFont typeface="Arial"/>
              <a:buNone/>
            </a:pPr>
            <a:r>
              <a:rPr lang="en" sz="1000">
                <a:solidFill>
                  <a:schemeClr val="dk2"/>
                </a:solidFill>
              </a:rPr>
              <a:t>Date2016-11-01 -477.3034   122.7826 -3.8874 0.0001033 ***</a:t>
            </a:r>
          </a:p>
          <a:p>
            <a:pPr lvl="0" rtl="0">
              <a:lnSpc>
                <a:spcPct val="115000"/>
              </a:lnSpc>
              <a:spcBef>
                <a:spcPts val="0"/>
              </a:spcBef>
              <a:spcAft>
                <a:spcPts val="1600"/>
              </a:spcAft>
              <a:buClr>
                <a:schemeClr val="dk1"/>
              </a:buClr>
              <a:buSzPct val="110000"/>
              <a:buFont typeface="Arial"/>
              <a:buNone/>
            </a:pPr>
            <a:r>
              <a:rPr lang="en" sz="1000">
                <a:solidFill>
                  <a:schemeClr val="dk2"/>
                </a:solidFill>
              </a:rPr>
              <a:t>Date2016-12-01 -518.2171   133.1588 -3.8917 0.0001014 ***</a:t>
            </a:r>
          </a:p>
          <a:p>
            <a:pPr lvl="0" rtl="0">
              <a:lnSpc>
                <a:spcPct val="115000"/>
              </a:lnSpc>
              <a:spcBef>
                <a:spcPts val="0"/>
              </a:spcBef>
              <a:spcAft>
                <a:spcPts val="1600"/>
              </a:spcAft>
              <a:buClr>
                <a:schemeClr val="dk1"/>
              </a:buClr>
              <a:buSzPct val="110000"/>
              <a:buFont typeface="Arial"/>
              <a:buNone/>
            </a:pPr>
            <a:r>
              <a:rPr lang="en" sz="1000">
                <a:solidFill>
                  <a:schemeClr val="dk2"/>
                </a:solidFill>
              </a:rPr>
              <a:t>Signif. codes:  0 ‘***’ 0.001 ‘**’ 0.01 ‘*’ 0.05 ‘.’ 0.1 ‘ ’ 1</a:t>
            </a:r>
          </a:p>
          <a:p>
            <a:pPr lvl="0" rtl="0">
              <a:lnSpc>
                <a:spcPct val="115000"/>
              </a:lnSpc>
              <a:spcBef>
                <a:spcPts val="0"/>
              </a:spcBef>
              <a:spcAft>
                <a:spcPts val="1600"/>
              </a:spcAft>
              <a:buClr>
                <a:schemeClr val="dk1"/>
              </a:buClr>
              <a:buSzPct val="110000"/>
              <a:buFont typeface="Arial"/>
              <a:buNone/>
            </a:pPr>
            <a:r>
              <a:rPr lang="en" sz="1000">
                <a:solidFill>
                  <a:schemeClr val="dk2"/>
                </a:solidFill>
              </a:rPr>
              <a:t>Total Sum of Squares:    9692000</a:t>
            </a:r>
          </a:p>
          <a:p>
            <a:pPr lvl="0" rtl="0">
              <a:lnSpc>
                <a:spcPct val="115000"/>
              </a:lnSpc>
              <a:spcBef>
                <a:spcPts val="0"/>
              </a:spcBef>
              <a:spcAft>
                <a:spcPts val="1600"/>
              </a:spcAft>
              <a:buClr>
                <a:schemeClr val="dk1"/>
              </a:buClr>
              <a:buSzPct val="110000"/>
              <a:buFont typeface="Arial"/>
              <a:buNone/>
            </a:pPr>
            <a:r>
              <a:rPr lang="en" sz="1000">
                <a:solidFill>
                  <a:schemeClr val="dk2"/>
                </a:solidFill>
              </a:rPr>
              <a:t>Residual Sum of Squares: 562850000</a:t>
            </a:r>
          </a:p>
          <a:p>
            <a:pPr lvl="0" rtl="0">
              <a:lnSpc>
                <a:spcPct val="115000"/>
              </a:lnSpc>
              <a:spcBef>
                <a:spcPts val="0"/>
              </a:spcBef>
              <a:spcAft>
                <a:spcPts val="1600"/>
              </a:spcAft>
              <a:buClr>
                <a:schemeClr val="dk1"/>
              </a:buClr>
              <a:buSzPct val="110000"/>
              <a:buFont typeface="Arial"/>
              <a:buNone/>
            </a:pPr>
            <a:r>
              <a:rPr lang="en" sz="1000">
                <a:solidFill>
                  <a:schemeClr val="dk2"/>
                </a:solidFill>
              </a:rPr>
              <a:t>R-Squared:      3.8727e-05</a:t>
            </a:r>
          </a:p>
          <a:p>
            <a:pPr lvl="0" rtl="0">
              <a:lnSpc>
                <a:spcPct val="115000"/>
              </a:lnSpc>
              <a:spcBef>
                <a:spcPts val="0"/>
              </a:spcBef>
              <a:spcAft>
                <a:spcPts val="1600"/>
              </a:spcAft>
              <a:buClr>
                <a:schemeClr val="dk1"/>
              </a:buClr>
              <a:buSzPct val="110000"/>
              <a:buFont typeface="Arial"/>
              <a:buNone/>
            </a:pPr>
            <a:r>
              <a:rPr lang="en" sz="1000">
                <a:solidFill>
                  <a:schemeClr val="dk2"/>
                </a:solidFill>
              </a:rPr>
              <a:t>Adj. R-Squared: -0.10323</a:t>
            </a:r>
          </a:p>
          <a:p>
            <a:pPr lvl="0" rtl="0">
              <a:lnSpc>
                <a:spcPct val="115000"/>
              </a:lnSpc>
              <a:spcBef>
                <a:spcPts val="0"/>
              </a:spcBef>
              <a:spcAft>
                <a:spcPts val="1600"/>
              </a:spcAft>
              <a:buClr>
                <a:schemeClr val="dk1"/>
              </a:buClr>
              <a:buSzPct val="110000"/>
              <a:buFont typeface="Arial"/>
              <a:buNone/>
            </a:pPr>
            <a:r>
              <a:rPr lang="en" sz="1000">
                <a:solidFill>
                  <a:schemeClr val="dk2"/>
                </a:solidFill>
              </a:rPr>
              <a:t>F-statistic: -302.786 on 11 and 3389 DF, p-value: 1</a:t>
            </a:r>
          </a:p>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Fixed Effect With Two Month Lag on Airbnbs</a:t>
            </a:r>
          </a:p>
        </p:txBody>
      </p:sp>
      <p:sp>
        <p:nvSpPr>
          <p:cNvPr id="264" name="Shape 2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110000"/>
              <a:buFont typeface="Arial"/>
              <a:buNone/>
            </a:pPr>
            <a:r>
              <a:rPr lang="en" sz="1000"/>
              <a:t>Residuals :</a:t>
            </a:r>
          </a:p>
          <a:p>
            <a:pPr lvl="0">
              <a:spcBef>
                <a:spcPts val="0"/>
              </a:spcBef>
              <a:buClr>
                <a:schemeClr val="dk1"/>
              </a:buClr>
              <a:buSzPct val="110000"/>
              <a:buFont typeface="Arial"/>
              <a:buNone/>
            </a:pPr>
            <a:r>
              <a:rPr lang="en" sz="1000"/>
              <a:t>    Min.  1st Qu.   Median  3rd Qu.     Max. </a:t>
            </a:r>
          </a:p>
          <a:p>
            <a:pPr lvl="0">
              <a:spcBef>
                <a:spcPts val="0"/>
              </a:spcBef>
              <a:buClr>
                <a:schemeClr val="dk1"/>
              </a:buClr>
              <a:buSzPct val="110000"/>
              <a:buFont typeface="Arial"/>
              <a:buNone/>
            </a:pPr>
            <a:r>
              <a:rPr lang="en" sz="1000"/>
              <a:t>-193.000   -7.780   -0.143    8.420  109.000 </a:t>
            </a:r>
          </a:p>
          <a:p>
            <a:pPr lvl="0">
              <a:spcBef>
                <a:spcPts val="0"/>
              </a:spcBef>
              <a:buClr>
                <a:schemeClr val="dk1"/>
              </a:buClr>
              <a:buSzPct val="110000"/>
              <a:buFont typeface="Arial"/>
              <a:buNone/>
            </a:pPr>
            <a:r>
              <a:rPr lang="en" sz="1000"/>
              <a:t>bnb_lag2         0.1741700   0.0288424   6.0387 1.775e-09 ***</a:t>
            </a:r>
          </a:p>
          <a:p>
            <a:pPr lvl="0">
              <a:spcBef>
                <a:spcPts val="0"/>
              </a:spcBef>
              <a:buClr>
                <a:schemeClr val="dk1"/>
              </a:buClr>
              <a:buSzPct val="110000"/>
              <a:buFont typeface="Arial"/>
              <a:buNone/>
            </a:pPr>
            <a:r>
              <a:rPr lang="en" sz="1000"/>
              <a:t>Date2016-04-01   0.0074810   1.6284240   0.0046 0.9963349    </a:t>
            </a:r>
          </a:p>
          <a:p>
            <a:pPr lvl="0">
              <a:spcBef>
                <a:spcPts val="0"/>
              </a:spcBef>
              <a:buClr>
                <a:schemeClr val="dk1"/>
              </a:buClr>
              <a:buSzPct val="110000"/>
              <a:buFont typeface="Arial"/>
              <a:buNone/>
            </a:pPr>
            <a:r>
              <a:rPr lang="en" sz="1000"/>
              <a:t>Date2016-05-01   1.0266550   1.6376661   0.6269 0.5307788    </a:t>
            </a:r>
          </a:p>
          <a:p>
            <a:pPr lvl="0">
              <a:spcBef>
                <a:spcPts val="0"/>
              </a:spcBef>
              <a:buClr>
                <a:schemeClr val="dk1"/>
              </a:buClr>
              <a:buSzPct val="110000"/>
              <a:buFont typeface="Arial"/>
              <a:buNone/>
            </a:pPr>
            <a:r>
              <a:rPr lang="en" sz="1000"/>
              <a:t>Date2016-06-01   2.5548316   1.6529515   1.5456 0.1223182    </a:t>
            </a:r>
          </a:p>
          <a:p>
            <a:pPr lvl="0">
              <a:spcBef>
                <a:spcPts val="0"/>
              </a:spcBef>
              <a:buClr>
                <a:schemeClr val="dk1"/>
              </a:buClr>
              <a:buSzPct val="110000"/>
              <a:buFont typeface="Arial"/>
              <a:buNone/>
            </a:pPr>
            <a:r>
              <a:rPr lang="en" sz="1000"/>
              <a:t>Date2016-07-01   2.2146182   1.6718478   1.3247 0.1854023    </a:t>
            </a:r>
          </a:p>
          <a:p>
            <a:pPr lvl="0">
              <a:spcBef>
                <a:spcPts val="0"/>
              </a:spcBef>
              <a:buClr>
                <a:schemeClr val="dk1"/>
              </a:buClr>
              <a:buSzPct val="110000"/>
              <a:buFont typeface="Arial"/>
              <a:buNone/>
            </a:pPr>
            <a:r>
              <a:rPr lang="en" sz="1000"/>
              <a:t>Date2016-08-01  -1.0376817   1.6839374  -0.6162 0.5378008    </a:t>
            </a:r>
          </a:p>
          <a:p>
            <a:pPr lvl="0">
              <a:spcBef>
                <a:spcPts val="0"/>
              </a:spcBef>
              <a:buNone/>
            </a:pPr>
            <a:r>
              <a:t/>
            </a:r>
            <a:endParaRPr sz="1000"/>
          </a:p>
        </p:txBody>
      </p:sp>
      <p:sp>
        <p:nvSpPr>
          <p:cNvPr id="265" name="Shape 26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66" name="Shape 266"/>
          <p:cNvSpPr txBox="1"/>
          <p:nvPr/>
        </p:nvSpPr>
        <p:spPr>
          <a:xfrm>
            <a:off x="4081050" y="1231275"/>
            <a:ext cx="4637100" cy="3366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110000"/>
              <a:buFont typeface="Arial"/>
              <a:buNone/>
            </a:pPr>
            <a:r>
              <a:rPr lang="en" sz="1000">
                <a:solidFill>
                  <a:schemeClr val="dk2"/>
                </a:solidFill>
              </a:rPr>
              <a:t>Date2016-09-01  -5.8943737   1.6947667  -3.4780 0.0005135 ***</a:t>
            </a:r>
          </a:p>
          <a:p>
            <a:pPr lvl="0" rtl="0">
              <a:lnSpc>
                <a:spcPct val="115000"/>
              </a:lnSpc>
              <a:spcBef>
                <a:spcPts val="0"/>
              </a:spcBef>
              <a:spcAft>
                <a:spcPts val="1600"/>
              </a:spcAft>
              <a:buClr>
                <a:schemeClr val="dk1"/>
              </a:buClr>
              <a:buSzPct val="110000"/>
              <a:buFont typeface="Arial"/>
              <a:buNone/>
            </a:pPr>
            <a:r>
              <a:rPr lang="en" sz="1000">
                <a:solidFill>
                  <a:schemeClr val="dk2"/>
                </a:solidFill>
              </a:rPr>
              <a:t>Date2016-10-01  -8.5428369   1.7095404  -4.9972 6.203e-07 ***</a:t>
            </a:r>
          </a:p>
          <a:p>
            <a:pPr lvl="0" rtl="0">
              <a:lnSpc>
                <a:spcPct val="115000"/>
              </a:lnSpc>
              <a:spcBef>
                <a:spcPts val="0"/>
              </a:spcBef>
              <a:spcAft>
                <a:spcPts val="1600"/>
              </a:spcAft>
              <a:buClr>
                <a:schemeClr val="dk1"/>
              </a:buClr>
              <a:buSzPct val="110000"/>
              <a:buFont typeface="Arial"/>
              <a:buNone/>
            </a:pPr>
            <a:r>
              <a:rPr lang="en" sz="1000">
                <a:solidFill>
                  <a:schemeClr val="dk2"/>
                </a:solidFill>
              </a:rPr>
              <a:t>Date2016-11-01 -10.2457543   1.7350391  -5.9052 3.980e-09 ***</a:t>
            </a:r>
          </a:p>
          <a:p>
            <a:pPr lvl="0" rtl="0">
              <a:lnSpc>
                <a:spcPct val="115000"/>
              </a:lnSpc>
              <a:spcBef>
                <a:spcPts val="0"/>
              </a:spcBef>
              <a:spcAft>
                <a:spcPts val="1600"/>
              </a:spcAft>
              <a:buClr>
                <a:schemeClr val="dk1"/>
              </a:buClr>
              <a:buSzPct val="110000"/>
              <a:buFont typeface="Arial"/>
              <a:buNone/>
            </a:pPr>
            <a:r>
              <a:rPr lang="en" sz="1000">
                <a:solidFill>
                  <a:schemeClr val="dk2"/>
                </a:solidFill>
              </a:rPr>
              <a:t>Date2016-12-01 -11.8112902   1.7612361  -6.7063 2.439e-11 ***</a:t>
            </a:r>
          </a:p>
          <a:p>
            <a:pPr lvl="0" rtl="0">
              <a:lnSpc>
                <a:spcPct val="115000"/>
              </a:lnSpc>
              <a:spcBef>
                <a:spcPts val="0"/>
              </a:spcBef>
              <a:spcAft>
                <a:spcPts val="1600"/>
              </a:spcAft>
              <a:buClr>
                <a:schemeClr val="dk1"/>
              </a:buClr>
              <a:buSzPct val="110000"/>
              <a:buFont typeface="Arial"/>
              <a:buNone/>
            </a:pPr>
            <a:r>
              <a:rPr lang="en" sz="1000">
                <a:solidFill>
                  <a:schemeClr val="dk2"/>
                </a:solidFill>
              </a:rPr>
              <a:t>ZRI_SFR_CONDO    0.7781698   0.0067229 115.7491 &lt; 2.2e-16 ***</a:t>
            </a:r>
          </a:p>
          <a:p>
            <a:pPr lvl="0" rtl="0">
              <a:lnSpc>
                <a:spcPct val="115000"/>
              </a:lnSpc>
              <a:spcBef>
                <a:spcPts val="0"/>
              </a:spcBef>
              <a:spcAft>
                <a:spcPts val="1600"/>
              </a:spcAft>
              <a:buClr>
                <a:schemeClr val="dk1"/>
              </a:buClr>
              <a:buSzPct val="110000"/>
              <a:buFont typeface="Arial"/>
              <a:buNone/>
            </a:pPr>
            <a:r>
              <a:rPr lang="en" sz="1000">
                <a:solidFill>
                  <a:schemeClr val="dk2"/>
                </a:solidFill>
              </a:rPr>
              <a:t>Total Sum of Squares:    6629600</a:t>
            </a:r>
          </a:p>
          <a:p>
            <a:pPr lvl="0" rtl="0">
              <a:lnSpc>
                <a:spcPct val="115000"/>
              </a:lnSpc>
              <a:spcBef>
                <a:spcPts val="0"/>
              </a:spcBef>
              <a:spcAft>
                <a:spcPts val="1600"/>
              </a:spcAft>
              <a:buClr>
                <a:schemeClr val="dk1"/>
              </a:buClr>
              <a:buSzPct val="110000"/>
              <a:buFont typeface="Arial"/>
              <a:buNone/>
            </a:pPr>
            <a:r>
              <a:rPr lang="en" sz="1000">
                <a:solidFill>
                  <a:schemeClr val="dk2"/>
                </a:solidFill>
              </a:rPr>
              <a:t>Residual Sum of Squares: 1003900</a:t>
            </a:r>
          </a:p>
          <a:p>
            <a:pPr lvl="0" rtl="0">
              <a:lnSpc>
                <a:spcPct val="115000"/>
              </a:lnSpc>
              <a:spcBef>
                <a:spcPts val="0"/>
              </a:spcBef>
              <a:spcAft>
                <a:spcPts val="1600"/>
              </a:spcAft>
              <a:buClr>
                <a:schemeClr val="dk1"/>
              </a:buClr>
              <a:buSzPct val="110000"/>
              <a:buFont typeface="Arial"/>
              <a:buNone/>
            </a:pPr>
            <a:r>
              <a:rPr lang="en" sz="1000">
                <a:solidFill>
                  <a:schemeClr val="dk2"/>
                </a:solidFill>
              </a:rPr>
              <a:t>R-Squared:      0.84858</a:t>
            </a:r>
          </a:p>
          <a:p>
            <a:pPr lvl="0" rtl="0">
              <a:lnSpc>
                <a:spcPct val="115000"/>
              </a:lnSpc>
              <a:spcBef>
                <a:spcPts val="0"/>
              </a:spcBef>
              <a:spcAft>
                <a:spcPts val="1600"/>
              </a:spcAft>
              <a:buClr>
                <a:schemeClr val="dk1"/>
              </a:buClr>
              <a:buSzPct val="110000"/>
              <a:buFont typeface="Arial"/>
              <a:buNone/>
            </a:pPr>
            <a:r>
              <a:rPr lang="en" sz="1000">
                <a:solidFill>
                  <a:schemeClr val="dk2"/>
                </a:solidFill>
              </a:rPr>
              <a:t>Adj. R-Squared: 0.8311</a:t>
            </a:r>
          </a:p>
          <a:p>
            <a:pPr lvl="0" rtl="0">
              <a:lnSpc>
                <a:spcPct val="115000"/>
              </a:lnSpc>
              <a:spcBef>
                <a:spcPts val="0"/>
              </a:spcBef>
              <a:spcAft>
                <a:spcPts val="1600"/>
              </a:spcAft>
              <a:buClr>
                <a:schemeClr val="dk1"/>
              </a:buClr>
              <a:buSzPct val="110000"/>
              <a:buFont typeface="Arial"/>
              <a:buNone/>
            </a:pPr>
            <a:r>
              <a:rPr lang="en" sz="1000">
                <a:solidFill>
                  <a:schemeClr val="dk2"/>
                </a:solidFill>
              </a:rPr>
              <a:t>F-statistic: 1328.68 on 11 and 2608 DF, p-value: &lt; 2.22e-16</a:t>
            </a:r>
          </a:p>
          <a:p>
            <a:pPr lvl="0" rtl="0">
              <a:lnSpc>
                <a:spcPct val="115000"/>
              </a:lnSpc>
              <a:spcBef>
                <a:spcPts val="0"/>
              </a:spcBef>
              <a:spcAft>
                <a:spcPts val="1600"/>
              </a:spcAft>
              <a:buClr>
                <a:schemeClr val="dk1"/>
              </a:buClr>
              <a:buFont typeface="Arial"/>
              <a:buNone/>
            </a:pPr>
            <a:r>
              <a:t/>
            </a:r>
            <a:endParaRPr sz="1000">
              <a:solidFill>
                <a:schemeClr val="dk2"/>
              </a:solidFill>
            </a:endParaRPr>
          </a:p>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Fixed Effect Three Month Lag on ZR</a:t>
            </a:r>
          </a:p>
        </p:txBody>
      </p:sp>
      <p:sp>
        <p:nvSpPr>
          <p:cNvPr id="272" name="Shape 2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73" name="Shape 273"/>
          <p:cNvSpPr txBox="1"/>
          <p:nvPr/>
        </p:nvSpPr>
        <p:spPr>
          <a:xfrm>
            <a:off x="466700" y="1131975"/>
            <a:ext cx="8181900" cy="3426300"/>
          </a:xfrm>
          <a:prstGeom prst="rect">
            <a:avLst/>
          </a:prstGeom>
          <a:noFill/>
          <a:ln>
            <a:noFill/>
          </a:ln>
        </p:spPr>
        <p:txBody>
          <a:bodyPr anchorCtr="0" anchor="t" bIns="91425" lIns="91425" rIns="91425" tIns="91425">
            <a:noAutofit/>
          </a:bodyPr>
          <a:lstStyle/>
          <a:p>
            <a:pPr lvl="0">
              <a:spcBef>
                <a:spcPts val="0"/>
              </a:spcBef>
              <a:buClr>
                <a:schemeClr val="dk1"/>
              </a:buClr>
              <a:buSzPct val="110000"/>
              <a:buFont typeface="Arial"/>
              <a:buNone/>
            </a:pPr>
            <a:r>
              <a:rPr lang="en" sz="1000"/>
              <a:t>Residuals :</a:t>
            </a:r>
          </a:p>
          <a:p>
            <a:pPr lvl="0">
              <a:spcBef>
                <a:spcPts val="0"/>
              </a:spcBef>
              <a:buClr>
                <a:schemeClr val="dk1"/>
              </a:buClr>
              <a:buSzPct val="110000"/>
              <a:buFont typeface="Arial"/>
              <a:buNone/>
            </a:pPr>
            <a:r>
              <a:rPr lang="en" sz="1000"/>
              <a:t>    Min.  1st Qu.   Median  3rd Qu.     Max. </a:t>
            </a:r>
          </a:p>
          <a:p>
            <a:pPr lvl="0">
              <a:spcBef>
                <a:spcPts val="0"/>
              </a:spcBef>
              <a:buClr>
                <a:schemeClr val="dk1"/>
              </a:buClr>
              <a:buSzPct val="110000"/>
              <a:buFont typeface="Arial"/>
              <a:buNone/>
            </a:pPr>
            <a:r>
              <a:rPr lang="en" sz="1000"/>
              <a:t>-189.000   -7.410   -0.183    7.920  116.000 </a:t>
            </a:r>
          </a:p>
          <a:p>
            <a:pPr lvl="0">
              <a:spcBef>
                <a:spcPts val="0"/>
              </a:spcBef>
              <a:buClr>
                <a:schemeClr val="dk1"/>
              </a:buClr>
              <a:buFont typeface="Arial"/>
              <a:buNone/>
            </a:pPr>
            <a:r>
              <a:t/>
            </a:r>
            <a:endParaRPr sz="1000"/>
          </a:p>
          <a:p>
            <a:pPr lvl="0">
              <a:spcBef>
                <a:spcPts val="0"/>
              </a:spcBef>
              <a:buClr>
                <a:schemeClr val="dk1"/>
              </a:buClr>
              <a:buSzPct val="110000"/>
              <a:buFont typeface="Arial"/>
              <a:buNone/>
            </a:pPr>
            <a:r>
              <a:rPr lang="en" sz="1000"/>
              <a:t>Coefficients :</a:t>
            </a:r>
          </a:p>
          <a:p>
            <a:pPr lvl="0">
              <a:spcBef>
                <a:spcPts val="0"/>
              </a:spcBef>
              <a:buClr>
                <a:schemeClr val="dk1"/>
              </a:buClr>
              <a:buSzPct val="110000"/>
              <a:buFont typeface="Arial"/>
              <a:buNone/>
            </a:pPr>
            <a:r>
              <a:rPr lang="en" sz="1000"/>
              <a:t>                  Estimate  Std. Error  t-value  Pr(&gt;|t|)    </a:t>
            </a:r>
          </a:p>
          <a:p>
            <a:pPr lvl="0">
              <a:spcBef>
                <a:spcPts val="0"/>
              </a:spcBef>
              <a:buClr>
                <a:schemeClr val="dk1"/>
              </a:buClr>
              <a:buSzPct val="110000"/>
              <a:buFont typeface="Arial"/>
              <a:buNone/>
            </a:pPr>
            <a:r>
              <a:rPr lang="en" sz="1000"/>
              <a:t>bnb_lag3         0.1630477   0.0313000   5.2092 2.064e-07 ***</a:t>
            </a:r>
          </a:p>
          <a:p>
            <a:pPr lvl="0">
              <a:spcBef>
                <a:spcPts val="0"/>
              </a:spcBef>
              <a:buClr>
                <a:schemeClr val="dk1"/>
              </a:buClr>
              <a:buSzPct val="110000"/>
              <a:buFont typeface="Arial"/>
              <a:buNone/>
            </a:pPr>
            <a:r>
              <a:rPr lang="en" sz="1000"/>
              <a:t>Date2016-05-01   0.9443596   1.5525830   0.6083 0.5430808    </a:t>
            </a:r>
          </a:p>
          <a:p>
            <a:pPr lvl="0">
              <a:spcBef>
                <a:spcPts val="0"/>
              </a:spcBef>
              <a:buClr>
                <a:schemeClr val="dk1"/>
              </a:buClr>
              <a:buSzPct val="110000"/>
              <a:buFont typeface="Arial"/>
              <a:buNone/>
            </a:pPr>
            <a:r>
              <a:rPr lang="en" sz="1000"/>
              <a:t>Date2016-06-01   2.4930377   1.5648448   1.5932 0.1112621    </a:t>
            </a:r>
          </a:p>
          <a:p>
            <a:pPr lvl="0">
              <a:spcBef>
                <a:spcPts val="0"/>
              </a:spcBef>
              <a:buClr>
                <a:schemeClr val="dk1"/>
              </a:buClr>
              <a:buSzPct val="110000"/>
              <a:buFont typeface="Arial"/>
              <a:buNone/>
            </a:pPr>
            <a:r>
              <a:rPr lang="en" sz="1000"/>
              <a:t>Date2016-07-01   2.1246052   1.5829740   1.3422 0.1796754    </a:t>
            </a:r>
          </a:p>
          <a:p>
            <a:pPr lvl="0">
              <a:spcBef>
                <a:spcPts val="0"/>
              </a:spcBef>
              <a:buClr>
                <a:schemeClr val="dk1"/>
              </a:buClr>
              <a:buSzPct val="110000"/>
              <a:buFont typeface="Arial"/>
              <a:buNone/>
            </a:pPr>
            <a:r>
              <a:rPr lang="en" sz="1000"/>
              <a:t>Date2016-08-01  -1.1023423   1.5947824  -0.6912 0.4894978    </a:t>
            </a:r>
          </a:p>
          <a:p>
            <a:pPr lvl="0">
              <a:spcBef>
                <a:spcPts val="0"/>
              </a:spcBef>
              <a:buClr>
                <a:schemeClr val="dk1"/>
              </a:buClr>
              <a:buSzPct val="110000"/>
              <a:buFont typeface="Arial"/>
              <a:buNone/>
            </a:pPr>
            <a:r>
              <a:rPr lang="en" sz="1000"/>
              <a:t>Date2016-09-01  -5.9202343   1.6056943  -3.6870 0.0002321 ***</a:t>
            </a:r>
          </a:p>
          <a:p>
            <a:pPr lvl="0">
              <a:spcBef>
                <a:spcPts val="0"/>
              </a:spcBef>
              <a:buClr>
                <a:schemeClr val="dk1"/>
              </a:buClr>
              <a:buSzPct val="110000"/>
              <a:buFont typeface="Arial"/>
              <a:buNone/>
            </a:pPr>
            <a:r>
              <a:rPr lang="en" sz="1000"/>
              <a:t>Date2016-10-01  -8.5910081   1.6231983  -5.2926 1.319e-07 ***</a:t>
            </a:r>
          </a:p>
          <a:p>
            <a:pPr lvl="0">
              <a:spcBef>
                <a:spcPts val="0"/>
              </a:spcBef>
              <a:buClr>
                <a:schemeClr val="dk1"/>
              </a:buClr>
              <a:buSzPct val="110000"/>
              <a:buFont typeface="Arial"/>
              <a:buNone/>
            </a:pPr>
            <a:r>
              <a:rPr lang="en" sz="1000"/>
              <a:t>Date2016-11-01 -10.3609944   1.6531802  -6.2673 4.366e-10 ***</a:t>
            </a:r>
          </a:p>
          <a:p>
            <a:pPr lvl="0">
              <a:spcBef>
                <a:spcPts val="0"/>
              </a:spcBef>
              <a:buClr>
                <a:schemeClr val="dk1"/>
              </a:buClr>
              <a:buSzPct val="110000"/>
              <a:buFont typeface="Arial"/>
              <a:buNone/>
            </a:pPr>
            <a:r>
              <a:rPr lang="en" sz="1000"/>
              <a:t>Date2016-12-01 -11.9955051   1.6848108  -7.1198 1.436e-12 ***</a:t>
            </a:r>
          </a:p>
          <a:p>
            <a:pPr lvl="0">
              <a:spcBef>
                <a:spcPts val="0"/>
              </a:spcBef>
              <a:buClr>
                <a:schemeClr val="dk1"/>
              </a:buClr>
              <a:buSzPct val="110000"/>
              <a:buFont typeface="Arial"/>
              <a:buNone/>
            </a:pPr>
            <a:r>
              <a:rPr lang="en" sz="1000"/>
              <a:t>ZRI_SFR_CONDO    0.7829548   0.0071889 108.9123 &lt; 2.2e-16 ***</a:t>
            </a:r>
          </a:p>
          <a:p>
            <a:pPr lvl="0">
              <a:spcBef>
                <a:spcPts val="0"/>
              </a:spcBef>
              <a:buClr>
                <a:schemeClr val="dk1"/>
              </a:buClr>
              <a:buSzPct val="110000"/>
              <a:buFont typeface="Arial"/>
              <a:buNone/>
            </a:pPr>
            <a:r>
              <a:rPr lang="en" sz="1000"/>
              <a:t>---</a:t>
            </a:r>
          </a:p>
          <a:p>
            <a:pPr lvl="0">
              <a:spcBef>
                <a:spcPts val="0"/>
              </a:spcBef>
              <a:buClr>
                <a:schemeClr val="dk1"/>
              </a:buClr>
              <a:buSzPct val="110000"/>
              <a:buFont typeface="Arial"/>
              <a:buNone/>
            </a:pPr>
            <a:r>
              <a:rPr lang="en" sz="1000"/>
              <a:t>Signif. codes:  0 ‘***’ 0.001 ‘**’ 0.01 ‘*’ 0.05 ‘.’ 0.1 ‘ ’ 1</a:t>
            </a:r>
          </a:p>
          <a:p>
            <a:pPr lvl="0">
              <a:spcBef>
                <a:spcPts val="0"/>
              </a:spcBef>
              <a:buClr>
                <a:schemeClr val="dk1"/>
              </a:buClr>
              <a:buFont typeface="Arial"/>
              <a:buNone/>
            </a:pPr>
            <a:r>
              <a:t/>
            </a:r>
            <a:endParaRPr sz="1000"/>
          </a:p>
          <a:p>
            <a:pPr lvl="0">
              <a:spcBef>
                <a:spcPts val="0"/>
              </a:spcBef>
              <a:buClr>
                <a:schemeClr val="dk1"/>
              </a:buClr>
              <a:buSzPct val="110000"/>
              <a:buFont typeface="Arial"/>
              <a:buNone/>
            </a:pPr>
            <a:r>
              <a:rPr lang="en" sz="1000"/>
              <a:t>Total Sum of Squares:    5220500</a:t>
            </a:r>
          </a:p>
          <a:p>
            <a:pPr lvl="0">
              <a:spcBef>
                <a:spcPts val="0"/>
              </a:spcBef>
              <a:buClr>
                <a:schemeClr val="dk1"/>
              </a:buClr>
              <a:buSzPct val="110000"/>
              <a:buFont typeface="Arial"/>
              <a:buNone/>
            </a:pPr>
            <a:r>
              <a:rPr lang="en" sz="1000"/>
              <a:t>Residual Sum of Squares: 807570</a:t>
            </a:r>
          </a:p>
          <a:p>
            <a:pPr lvl="0">
              <a:spcBef>
                <a:spcPts val="0"/>
              </a:spcBef>
              <a:buClr>
                <a:schemeClr val="dk1"/>
              </a:buClr>
              <a:buSzPct val="110000"/>
              <a:buFont typeface="Arial"/>
              <a:buNone/>
            </a:pPr>
            <a:r>
              <a:rPr lang="en" sz="1000"/>
              <a:t>R-Squared:      0.84531</a:t>
            </a:r>
          </a:p>
          <a:p>
            <a:pPr lvl="0">
              <a:spcBef>
                <a:spcPts val="0"/>
              </a:spcBef>
              <a:buClr>
                <a:schemeClr val="dk1"/>
              </a:buClr>
              <a:buSzPct val="110000"/>
              <a:buFont typeface="Arial"/>
              <a:buNone/>
            </a:pPr>
            <a:r>
              <a:rPr lang="en" sz="1000"/>
              <a:t>Adj. R-Squared: 0.82529</a:t>
            </a:r>
          </a:p>
          <a:p>
            <a:pPr lvl="0">
              <a:spcBef>
                <a:spcPts val="0"/>
              </a:spcBef>
              <a:buClr>
                <a:schemeClr val="dk1"/>
              </a:buClr>
              <a:buSzPct val="110000"/>
              <a:buFont typeface="Arial"/>
              <a:buNone/>
            </a:pPr>
            <a:r>
              <a:rPr lang="en" sz="1000"/>
              <a:t>F-statistic: 1266.66 on 10 and 2318 DF, p-value: &lt; 2.22e-16</a:t>
            </a:r>
          </a:p>
          <a:p>
            <a:pPr lvl="0">
              <a:spcBef>
                <a:spcPts val="0"/>
              </a:spcBef>
              <a:buNone/>
            </a:pPr>
            <a:r>
              <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Fixed Effect With Four Month Lag on Airbnbs</a:t>
            </a:r>
          </a:p>
        </p:txBody>
      </p:sp>
      <p:sp>
        <p:nvSpPr>
          <p:cNvPr id="279" name="Shape 2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80" name="Shape 280"/>
          <p:cNvSpPr txBox="1"/>
          <p:nvPr/>
        </p:nvSpPr>
        <p:spPr>
          <a:xfrm>
            <a:off x="327675" y="1181625"/>
            <a:ext cx="8380500" cy="3312000"/>
          </a:xfrm>
          <a:prstGeom prst="rect">
            <a:avLst/>
          </a:prstGeom>
          <a:noFill/>
          <a:ln>
            <a:noFill/>
          </a:ln>
        </p:spPr>
        <p:txBody>
          <a:bodyPr anchorCtr="0" anchor="t" bIns="91425" lIns="91425" rIns="91425" tIns="91425">
            <a:noAutofit/>
          </a:bodyPr>
          <a:lstStyle/>
          <a:p>
            <a:pPr lvl="0">
              <a:spcBef>
                <a:spcPts val="0"/>
              </a:spcBef>
              <a:buClr>
                <a:schemeClr val="dk1"/>
              </a:buClr>
              <a:buSzPct val="110000"/>
              <a:buFont typeface="Arial"/>
              <a:buNone/>
            </a:pPr>
            <a:r>
              <a:rPr lang="en" sz="1000"/>
              <a:t>Residuals :</a:t>
            </a:r>
          </a:p>
          <a:p>
            <a:pPr lvl="0">
              <a:spcBef>
                <a:spcPts val="0"/>
              </a:spcBef>
              <a:buClr>
                <a:schemeClr val="dk1"/>
              </a:buClr>
              <a:buSzPct val="110000"/>
              <a:buFont typeface="Arial"/>
              <a:buNone/>
            </a:pPr>
            <a:r>
              <a:rPr lang="en" sz="1000"/>
              <a:t>    Min.  1st Qu.   Median  3rd Qu.     Max. </a:t>
            </a:r>
          </a:p>
          <a:p>
            <a:pPr lvl="0">
              <a:spcBef>
                <a:spcPts val="0"/>
              </a:spcBef>
              <a:buClr>
                <a:schemeClr val="dk1"/>
              </a:buClr>
              <a:buSzPct val="110000"/>
              <a:buFont typeface="Arial"/>
              <a:buNone/>
            </a:pPr>
            <a:r>
              <a:rPr lang="en" sz="1000"/>
              <a:t>-188.000   -7.090   -0.109    7.460   86.500 </a:t>
            </a:r>
          </a:p>
          <a:p>
            <a:pPr lvl="0">
              <a:spcBef>
                <a:spcPts val="0"/>
              </a:spcBef>
              <a:buClr>
                <a:schemeClr val="dk1"/>
              </a:buClr>
              <a:buFont typeface="Arial"/>
              <a:buNone/>
            </a:pPr>
            <a:r>
              <a:t/>
            </a:r>
            <a:endParaRPr sz="1000"/>
          </a:p>
          <a:p>
            <a:pPr lvl="0">
              <a:spcBef>
                <a:spcPts val="0"/>
              </a:spcBef>
              <a:buClr>
                <a:schemeClr val="dk1"/>
              </a:buClr>
              <a:buSzPct val="110000"/>
              <a:buFont typeface="Arial"/>
              <a:buNone/>
            </a:pPr>
            <a:r>
              <a:rPr lang="en" sz="1000"/>
              <a:t>Coefficients :</a:t>
            </a:r>
          </a:p>
          <a:p>
            <a:pPr lvl="0">
              <a:spcBef>
                <a:spcPts val="0"/>
              </a:spcBef>
              <a:buClr>
                <a:schemeClr val="dk1"/>
              </a:buClr>
              <a:buSzPct val="110000"/>
              <a:buFont typeface="Arial"/>
              <a:buNone/>
            </a:pPr>
            <a:r>
              <a:rPr lang="en" sz="1000"/>
              <a:t>                  Estimate  Std. Error t-value  Pr(&gt;|t|)    </a:t>
            </a:r>
          </a:p>
          <a:p>
            <a:pPr lvl="0">
              <a:spcBef>
                <a:spcPts val="0"/>
              </a:spcBef>
              <a:buClr>
                <a:schemeClr val="dk1"/>
              </a:buClr>
              <a:buSzPct val="110000"/>
              <a:buFont typeface="Arial"/>
              <a:buNone/>
            </a:pPr>
            <a:r>
              <a:rPr lang="en" sz="1000"/>
              <a:t>bnb_lag4         0.1487018   0.0342932  4.3362 1.521e-05 ***</a:t>
            </a:r>
          </a:p>
          <a:p>
            <a:pPr lvl="0">
              <a:spcBef>
                <a:spcPts val="0"/>
              </a:spcBef>
              <a:buClr>
                <a:schemeClr val="dk1"/>
              </a:buClr>
              <a:buSzPct val="110000"/>
              <a:buFont typeface="Arial"/>
              <a:buNone/>
            </a:pPr>
            <a:r>
              <a:rPr lang="en" sz="1000"/>
              <a:t>Date2016-06-01   1.6221113   1.4482822  1.1200    0.2628    </a:t>
            </a:r>
          </a:p>
          <a:p>
            <a:pPr lvl="0">
              <a:spcBef>
                <a:spcPts val="0"/>
              </a:spcBef>
              <a:buClr>
                <a:schemeClr val="dk1"/>
              </a:buClr>
              <a:buSzPct val="110000"/>
              <a:buFont typeface="Arial"/>
              <a:buNone/>
            </a:pPr>
            <a:r>
              <a:rPr lang="en" sz="1000"/>
              <a:t>Date2016-07-01   1.3910069   1.4609116  0.9521    0.3411    </a:t>
            </a:r>
          </a:p>
          <a:p>
            <a:pPr lvl="0">
              <a:spcBef>
                <a:spcPts val="0"/>
              </a:spcBef>
              <a:buClr>
                <a:schemeClr val="dk1"/>
              </a:buClr>
              <a:buSzPct val="110000"/>
              <a:buFont typeface="Arial"/>
              <a:buNone/>
            </a:pPr>
            <a:r>
              <a:rPr lang="en" sz="1000"/>
              <a:t>Date2016-08-01  -1.8041786   1.4716740 -1.2259    0.2204    </a:t>
            </a:r>
          </a:p>
          <a:p>
            <a:pPr lvl="0">
              <a:spcBef>
                <a:spcPts val="0"/>
              </a:spcBef>
              <a:buClr>
                <a:schemeClr val="dk1"/>
              </a:buClr>
              <a:buSzPct val="110000"/>
              <a:buFont typeface="Arial"/>
              <a:buNone/>
            </a:pPr>
            <a:r>
              <a:rPr lang="en" sz="1000"/>
              <a:t>Date2016-09-01  -6.5955947   1.4825024 -4.4490 9.096e-06 ***</a:t>
            </a:r>
          </a:p>
          <a:p>
            <a:pPr lvl="0">
              <a:spcBef>
                <a:spcPts val="0"/>
              </a:spcBef>
              <a:buClr>
                <a:schemeClr val="dk1"/>
              </a:buClr>
              <a:buSzPct val="110000"/>
              <a:buFont typeface="Arial"/>
              <a:buNone/>
            </a:pPr>
            <a:r>
              <a:rPr lang="en" sz="1000"/>
              <a:t>Date2016-10-01  -9.2227328   1.5000829 -6.1481 9.415e-10 ***</a:t>
            </a:r>
          </a:p>
          <a:p>
            <a:pPr lvl="0">
              <a:spcBef>
                <a:spcPts val="0"/>
              </a:spcBef>
              <a:buClr>
                <a:schemeClr val="dk1"/>
              </a:buClr>
              <a:buSzPct val="110000"/>
              <a:buFont typeface="Arial"/>
              <a:buNone/>
            </a:pPr>
            <a:r>
              <a:rPr lang="en" sz="1000"/>
              <a:t>Date2016-11-01 -10.9459422   1.5327441 -7.1414 1.282e-12 ***</a:t>
            </a:r>
          </a:p>
          <a:p>
            <a:pPr lvl="0">
              <a:spcBef>
                <a:spcPts val="0"/>
              </a:spcBef>
              <a:buClr>
                <a:schemeClr val="dk1"/>
              </a:buClr>
              <a:buSzPct val="110000"/>
              <a:buFont typeface="Arial"/>
              <a:buNone/>
            </a:pPr>
            <a:r>
              <a:rPr lang="en" sz="1000"/>
              <a:t>Date2016-12-01 -12.5427426   1.5693930 -7.9921 2.205e-15 ***</a:t>
            </a:r>
          </a:p>
          <a:p>
            <a:pPr lvl="0">
              <a:spcBef>
                <a:spcPts val="0"/>
              </a:spcBef>
              <a:buClr>
                <a:schemeClr val="dk1"/>
              </a:buClr>
              <a:buSzPct val="110000"/>
              <a:buFont typeface="Arial"/>
              <a:buNone/>
            </a:pPr>
            <a:r>
              <a:rPr lang="en" sz="1000"/>
              <a:t>ZRI_SFR_CONDO    0.7767110   0.0079451 97.7600 &lt; 2.2e-16 ***</a:t>
            </a:r>
          </a:p>
          <a:p>
            <a:pPr lvl="0">
              <a:spcBef>
                <a:spcPts val="0"/>
              </a:spcBef>
              <a:buClr>
                <a:schemeClr val="dk1"/>
              </a:buClr>
              <a:buSzPct val="110000"/>
              <a:buFont typeface="Arial"/>
              <a:buNone/>
            </a:pPr>
            <a:r>
              <a:rPr lang="en" sz="1000"/>
              <a:t>---</a:t>
            </a:r>
          </a:p>
          <a:p>
            <a:pPr lvl="0">
              <a:spcBef>
                <a:spcPts val="0"/>
              </a:spcBef>
              <a:buClr>
                <a:schemeClr val="dk1"/>
              </a:buClr>
              <a:buSzPct val="110000"/>
              <a:buFont typeface="Arial"/>
              <a:buNone/>
            </a:pPr>
            <a:r>
              <a:rPr lang="en" sz="1000"/>
              <a:t>Signif. codes:  0 ‘***’ 0.001 ‘**’ 0.01 ‘*’ 0.05 ‘.’ 0.1 ‘ ’ 1</a:t>
            </a:r>
          </a:p>
          <a:p>
            <a:pPr lvl="0">
              <a:spcBef>
                <a:spcPts val="0"/>
              </a:spcBef>
              <a:buClr>
                <a:schemeClr val="dk1"/>
              </a:buClr>
              <a:buFont typeface="Arial"/>
              <a:buNone/>
            </a:pPr>
            <a:r>
              <a:t/>
            </a:r>
            <a:endParaRPr sz="1000"/>
          </a:p>
          <a:p>
            <a:pPr lvl="0">
              <a:spcBef>
                <a:spcPts val="0"/>
              </a:spcBef>
              <a:buClr>
                <a:schemeClr val="dk1"/>
              </a:buClr>
              <a:buSzPct val="110000"/>
              <a:buFont typeface="Arial"/>
              <a:buNone/>
            </a:pPr>
            <a:r>
              <a:rPr lang="en" sz="1000"/>
              <a:t>Total Sum of Squares:    3638600</a:t>
            </a:r>
          </a:p>
          <a:p>
            <a:pPr lvl="0">
              <a:spcBef>
                <a:spcPts val="0"/>
              </a:spcBef>
              <a:buClr>
                <a:schemeClr val="dk1"/>
              </a:buClr>
              <a:buSzPct val="110000"/>
              <a:buFont typeface="Arial"/>
              <a:buNone/>
            </a:pPr>
            <a:r>
              <a:rPr lang="en" sz="1000"/>
              <a:t>Residual Sum of Squares: 614530</a:t>
            </a:r>
          </a:p>
          <a:p>
            <a:pPr lvl="0">
              <a:spcBef>
                <a:spcPts val="0"/>
              </a:spcBef>
              <a:buClr>
                <a:schemeClr val="dk1"/>
              </a:buClr>
              <a:buSzPct val="110000"/>
              <a:buFont typeface="Arial"/>
              <a:buNone/>
            </a:pPr>
            <a:r>
              <a:rPr lang="en" sz="1000"/>
              <a:t>R-Squared:      0.83111</a:t>
            </a:r>
          </a:p>
          <a:p>
            <a:pPr lvl="0">
              <a:spcBef>
                <a:spcPts val="0"/>
              </a:spcBef>
              <a:buClr>
                <a:schemeClr val="dk1"/>
              </a:buClr>
              <a:buSzPct val="110000"/>
              <a:buFont typeface="Arial"/>
              <a:buNone/>
            </a:pPr>
            <a:r>
              <a:rPr lang="en" sz="1000"/>
              <a:t>Adj. R-Squared: 0.8062</a:t>
            </a:r>
          </a:p>
          <a:p>
            <a:pPr lvl="0">
              <a:spcBef>
                <a:spcPts val="0"/>
              </a:spcBef>
              <a:buClr>
                <a:schemeClr val="dk1"/>
              </a:buClr>
              <a:buSzPct val="110000"/>
              <a:buFont typeface="Arial"/>
              <a:buNone/>
            </a:pPr>
            <a:r>
              <a:rPr lang="en" sz="1000"/>
              <a:t>F-statistic: 1108.83 on 9 and 2028 DF, p-value: &lt; 2.22e-16</a:t>
            </a:r>
          </a:p>
          <a:p>
            <a:pPr lvl="0">
              <a:spcBef>
                <a:spcPts val="0"/>
              </a:spcBef>
              <a:buNone/>
            </a:pPr>
            <a:r>
              <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West Coast</a:t>
            </a:r>
          </a:p>
        </p:txBody>
      </p:sp>
      <p:sp>
        <p:nvSpPr>
          <p:cNvPr id="286" name="Shape 28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Los Angeles</a:t>
            </a:r>
          </a:p>
          <a:p>
            <a:pPr lvl="0" rtl="0">
              <a:spcBef>
                <a:spcPts val="0"/>
              </a:spcBef>
              <a:buNone/>
            </a:pPr>
            <a:r>
              <a:rPr lang="en"/>
              <a:t>(Airbnb density heatmap)</a:t>
            </a:r>
          </a:p>
        </p:txBody>
      </p:sp>
      <p:pic>
        <p:nvPicPr>
          <p:cNvPr descr="Picture1.png" id="287" name="Shape 287"/>
          <p:cNvPicPr preferRelativeResize="0"/>
          <p:nvPr/>
        </p:nvPicPr>
        <p:blipFill>
          <a:blip r:embed="rId3">
            <a:alphaModFix/>
          </a:blip>
          <a:stretch>
            <a:fillRect/>
          </a:stretch>
        </p:blipFill>
        <p:spPr>
          <a:xfrm>
            <a:off x="3885762" y="0"/>
            <a:ext cx="5258225" cy="5143500"/>
          </a:xfrm>
          <a:prstGeom prst="rect">
            <a:avLst/>
          </a:prstGeom>
          <a:noFill/>
          <a:ln>
            <a:noFill/>
          </a:ln>
        </p:spPr>
      </p:pic>
      <p:sp>
        <p:nvSpPr>
          <p:cNvPr id="288" name="Shape 288"/>
          <p:cNvSpPr txBox="1"/>
          <p:nvPr/>
        </p:nvSpPr>
        <p:spPr>
          <a:xfrm>
            <a:off x="2551200" y="2181900"/>
            <a:ext cx="1862100" cy="452700"/>
          </a:xfrm>
          <a:prstGeom prst="rect">
            <a:avLst/>
          </a:prstGeom>
          <a:noFill/>
          <a:ln>
            <a:noFill/>
          </a:ln>
        </p:spPr>
        <p:txBody>
          <a:bodyPr anchorCtr="0" anchor="t" bIns="91425" lIns="91425" rIns="91425" tIns="91425">
            <a:noAutofit/>
          </a:bodyPr>
          <a:lstStyle/>
          <a:p>
            <a:pPr lvl="0" rtl="0">
              <a:spcBef>
                <a:spcPts val="0"/>
              </a:spcBef>
              <a:buNone/>
            </a:pPr>
            <a:r>
              <a:rPr b="1" lang="en" sz="1800"/>
              <a:t>Dec </a:t>
            </a:r>
            <a:r>
              <a:rPr b="1" lang="en" sz="1800"/>
              <a:t>2012</a:t>
            </a:r>
          </a:p>
        </p:txBody>
      </p:sp>
      <p:sp>
        <p:nvSpPr>
          <p:cNvPr id="289" name="Shape 289"/>
          <p:cNvSpPr txBox="1"/>
          <p:nvPr/>
        </p:nvSpPr>
        <p:spPr>
          <a:xfrm>
            <a:off x="2612925" y="4507100"/>
            <a:ext cx="1862100" cy="452700"/>
          </a:xfrm>
          <a:prstGeom prst="rect">
            <a:avLst/>
          </a:prstGeom>
          <a:noFill/>
          <a:ln>
            <a:noFill/>
          </a:ln>
        </p:spPr>
        <p:txBody>
          <a:bodyPr anchorCtr="0" anchor="t" bIns="91425" lIns="91425" rIns="91425" tIns="91425">
            <a:noAutofit/>
          </a:bodyPr>
          <a:lstStyle/>
          <a:p>
            <a:pPr lvl="0" rtl="0">
              <a:spcBef>
                <a:spcPts val="0"/>
              </a:spcBef>
              <a:buNone/>
            </a:pPr>
            <a:r>
              <a:rPr b="1" lang="en" sz="1800"/>
              <a:t>Dec 2016</a:t>
            </a:r>
          </a:p>
        </p:txBody>
      </p:sp>
      <p:pic>
        <p:nvPicPr>
          <p:cNvPr descr="Picture2.png" id="290" name="Shape 290"/>
          <p:cNvPicPr preferRelativeResize="0"/>
          <p:nvPr/>
        </p:nvPicPr>
        <p:blipFill>
          <a:blip r:embed="rId4">
            <a:alphaModFix/>
          </a:blip>
          <a:stretch>
            <a:fillRect/>
          </a:stretch>
        </p:blipFill>
        <p:spPr>
          <a:xfrm>
            <a:off x="3914850" y="0"/>
            <a:ext cx="5200074" cy="5143500"/>
          </a:xfrm>
          <a:prstGeom prst="rect">
            <a:avLst/>
          </a:prstGeom>
          <a:noFill/>
          <a:ln>
            <a:noFill/>
          </a:ln>
        </p:spPr>
      </p:pic>
      <p:sp>
        <p:nvSpPr>
          <p:cNvPr id="291" name="Shape 2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92" name="Shape 292"/>
          <p:cNvSpPr/>
          <p:nvPr/>
        </p:nvSpPr>
        <p:spPr>
          <a:xfrm>
            <a:off x="6025350" y="787046"/>
            <a:ext cx="547500" cy="529199"/>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93" name="Shape 293"/>
          <p:cNvSpPr/>
          <p:nvPr/>
        </p:nvSpPr>
        <p:spPr>
          <a:xfrm>
            <a:off x="6025350" y="3408346"/>
            <a:ext cx="547500" cy="529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East Coast</a:t>
            </a:r>
          </a:p>
        </p:txBody>
      </p:sp>
      <p:sp>
        <p:nvSpPr>
          <p:cNvPr id="299" name="Shape 299"/>
          <p:cNvSpPr txBox="1"/>
          <p:nvPr>
            <p:ph idx="1" type="body"/>
          </p:nvPr>
        </p:nvSpPr>
        <p:spPr>
          <a:xfrm>
            <a:off x="2427250" y="607950"/>
            <a:ext cx="4912800" cy="493500"/>
          </a:xfrm>
          <a:prstGeom prst="rect">
            <a:avLst/>
          </a:prstGeom>
        </p:spPr>
        <p:txBody>
          <a:bodyPr anchorCtr="0" anchor="t" bIns="91425" lIns="91425" rIns="91425" tIns="91425">
            <a:noAutofit/>
          </a:bodyPr>
          <a:lstStyle/>
          <a:p>
            <a:pPr lvl="0">
              <a:spcBef>
                <a:spcPts val="0"/>
              </a:spcBef>
              <a:buNone/>
            </a:pPr>
            <a:r>
              <a:rPr lang="en"/>
              <a:t>New York City Zillow data with Airbnb density</a:t>
            </a:r>
          </a:p>
          <a:p>
            <a:pPr lvl="0" rtl="0">
              <a:spcBef>
                <a:spcPts val="0"/>
              </a:spcBef>
              <a:buNone/>
            </a:pPr>
            <a:r>
              <a:t/>
            </a:r>
            <a:endParaRPr/>
          </a:p>
        </p:txBody>
      </p:sp>
      <p:pic>
        <p:nvPicPr>
          <p:cNvPr id="300" name="Shape 300"/>
          <p:cNvPicPr preferRelativeResize="0"/>
          <p:nvPr/>
        </p:nvPicPr>
        <p:blipFill>
          <a:blip r:embed="rId3">
            <a:alphaModFix/>
          </a:blip>
          <a:stretch>
            <a:fillRect/>
          </a:stretch>
        </p:blipFill>
        <p:spPr>
          <a:xfrm>
            <a:off x="1585275" y="1240350"/>
            <a:ext cx="5855327" cy="3737249"/>
          </a:xfrm>
          <a:prstGeom prst="rect">
            <a:avLst/>
          </a:prstGeom>
          <a:noFill/>
          <a:ln>
            <a:noFill/>
          </a:ln>
        </p:spPr>
      </p:pic>
      <p:sp>
        <p:nvSpPr>
          <p:cNvPr id="301" name="Shape 301"/>
          <p:cNvSpPr/>
          <p:nvPr/>
        </p:nvSpPr>
        <p:spPr>
          <a:xfrm>
            <a:off x="2839125" y="2978775"/>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2" name="Shape 302"/>
          <p:cNvSpPr/>
          <p:nvPr/>
        </p:nvSpPr>
        <p:spPr>
          <a:xfrm>
            <a:off x="5817900" y="3080250"/>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3" name="Shape 303"/>
          <p:cNvSpPr/>
          <p:nvPr/>
        </p:nvSpPr>
        <p:spPr>
          <a:xfrm>
            <a:off x="2839125" y="2010425"/>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4" name="Shape 304"/>
          <p:cNvSpPr/>
          <p:nvPr/>
        </p:nvSpPr>
        <p:spPr>
          <a:xfrm>
            <a:off x="5741525" y="2010425"/>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305" name="Shape 305"/>
          <p:cNvCxnSpPr>
            <a:endCxn id="301" idx="5"/>
          </p:cNvCxnSpPr>
          <p:nvPr/>
        </p:nvCxnSpPr>
        <p:spPr>
          <a:xfrm rot="10800000">
            <a:off x="3491069" y="3608953"/>
            <a:ext cx="290100" cy="185100"/>
          </a:xfrm>
          <a:prstGeom prst="straightConnector1">
            <a:avLst/>
          </a:prstGeom>
          <a:noFill/>
          <a:ln cap="flat" cmpd="sng" w="9525">
            <a:solidFill>
              <a:schemeClr val="dk2"/>
            </a:solidFill>
            <a:prstDash val="solid"/>
            <a:round/>
            <a:headEnd len="lg" w="lg" type="none"/>
            <a:tailEnd len="lg" w="lg" type="triangle"/>
          </a:ln>
        </p:spPr>
      </p:cxnSp>
      <p:sp>
        <p:nvSpPr>
          <p:cNvPr id="306" name="Shape 30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311700" y="266775"/>
            <a:ext cx="8520600" cy="572700"/>
          </a:xfrm>
          <a:prstGeom prst="rect">
            <a:avLst/>
          </a:prstGeom>
        </p:spPr>
        <p:txBody>
          <a:bodyPr anchorCtr="0" anchor="t" bIns="91425" lIns="91425" rIns="91425" tIns="91425">
            <a:noAutofit/>
          </a:bodyPr>
          <a:lstStyle/>
          <a:p>
            <a:pPr lvl="0">
              <a:spcBef>
                <a:spcPts val="0"/>
              </a:spcBef>
              <a:buNone/>
            </a:pPr>
            <a:r>
              <a:rPr lang="en"/>
              <a:t>The South</a:t>
            </a:r>
          </a:p>
        </p:txBody>
      </p:sp>
      <p:sp>
        <p:nvSpPr>
          <p:cNvPr id="312" name="Shape 312"/>
          <p:cNvSpPr txBox="1"/>
          <p:nvPr>
            <p:ph idx="1" type="body"/>
          </p:nvPr>
        </p:nvSpPr>
        <p:spPr>
          <a:xfrm>
            <a:off x="2863125" y="463950"/>
            <a:ext cx="3209700" cy="493500"/>
          </a:xfrm>
          <a:prstGeom prst="rect">
            <a:avLst/>
          </a:prstGeom>
        </p:spPr>
        <p:txBody>
          <a:bodyPr anchorCtr="0" anchor="t" bIns="91425" lIns="91425" rIns="91425" tIns="91425">
            <a:noAutofit/>
          </a:bodyPr>
          <a:lstStyle/>
          <a:p>
            <a:pPr lvl="0" rtl="0">
              <a:spcBef>
                <a:spcPts val="0"/>
              </a:spcBef>
              <a:buNone/>
            </a:pPr>
            <a:r>
              <a:rPr lang="en"/>
              <a:t>New Orleans City Zillow data </a:t>
            </a:r>
          </a:p>
        </p:txBody>
      </p:sp>
      <p:grpSp>
        <p:nvGrpSpPr>
          <p:cNvPr id="313" name="Shape 313"/>
          <p:cNvGrpSpPr/>
          <p:nvPr/>
        </p:nvGrpSpPr>
        <p:grpSpPr>
          <a:xfrm>
            <a:off x="1832950" y="1109850"/>
            <a:ext cx="5598569" cy="3881249"/>
            <a:chOff x="1832950" y="1109850"/>
            <a:chExt cx="5598569" cy="3881249"/>
          </a:xfrm>
        </p:grpSpPr>
        <p:pic>
          <p:nvPicPr>
            <p:cNvPr id="314" name="Shape 314"/>
            <p:cNvPicPr preferRelativeResize="0"/>
            <p:nvPr/>
          </p:nvPicPr>
          <p:blipFill>
            <a:blip r:embed="rId3">
              <a:alphaModFix/>
            </a:blip>
            <a:stretch>
              <a:fillRect/>
            </a:stretch>
          </p:blipFill>
          <p:spPr>
            <a:xfrm>
              <a:off x="1832950" y="1109850"/>
              <a:ext cx="5598569" cy="3881249"/>
            </a:xfrm>
            <a:prstGeom prst="rect">
              <a:avLst/>
            </a:prstGeom>
            <a:noFill/>
            <a:ln>
              <a:noFill/>
            </a:ln>
          </p:spPr>
        </p:pic>
        <p:sp>
          <p:nvSpPr>
            <p:cNvPr id="315" name="Shape 315"/>
            <p:cNvSpPr/>
            <p:nvPr/>
          </p:nvSpPr>
          <p:spPr>
            <a:xfrm>
              <a:off x="3424775" y="2265050"/>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6" name="Shape 316"/>
            <p:cNvSpPr/>
            <p:nvPr/>
          </p:nvSpPr>
          <p:spPr>
            <a:xfrm>
              <a:off x="3500775" y="4098000"/>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317" name="Shape 3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241325"/>
            <a:ext cx="8520600" cy="572700"/>
          </a:xfrm>
          <a:prstGeom prst="rect">
            <a:avLst/>
          </a:prstGeom>
        </p:spPr>
        <p:txBody>
          <a:bodyPr anchorCtr="0" anchor="t" bIns="91425" lIns="91425" rIns="91425" tIns="91425">
            <a:noAutofit/>
          </a:bodyPr>
          <a:lstStyle/>
          <a:p>
            <a:pPr lvl="0">
              <a:spcBef>
                <a:spcPts val="0"/>
              </a:spcBef>
              <a:buNone/>
            </a:pPr>
            <a:r>
              <a:rPr lang="en"/>
              <a:t>The South</a:t>
            </a:r>
          </a:p>
        </p:txBody>
      </p:sp>
      <p:sp>
        <p:nvSpPr>
          <p:cNvPr id="323" name="Shape 323"/>
          <p:cNvSpPr txBox="1"/>
          <p:nvPr>
            <p:ph idx="1" type="body"/>
          </p:nvPr>
        </p:nvSpPr>
        <p:spPr>
          <a:xfrm>
            <a:off x="2175625" y="447850"/>
            <a:ext cx="5501400" cy="493500"/>
          </a:xfrm>
          <a:prstGeom prst="rect">
            <a:avLst/>
          </a:prstGeom>
        </p:spPr>
        <p:txBody>
          <a:bodyPr anchorCtr="0" anchor="t" bIns="91425" lIns="91425" rIns="91425" tIns="91425">
            <a:noAutofit/>
          </a:bodyPr>
          <a:lstStyle/>
          <a:p>
            <a:pPr lvl="0" rtl="0">
              <a:spcBef>
                <a:spcPts val="0"/>
              </a:spcBef>
              <a:buNone/>
            </a:pPr>
            <a:r>
              <a:rPr lang="en"/>
              <a:t>New Orleans City Zillow data with Airbnb density  </a:t>
            </a:r>
          </a:p>
        </p:txBody>
      </p:sp>
      <p:grpSp>
        <p:nvGrpSpPr>
          <p:cNvPr id="324" name="Shape 324"/>
          <p:cNvGrpSpPr/>
          <p:nvPr/>
        </p:nvGrpSpPr>
        <p:grpSpPr>
          <a:xfrm>
            <a:off x="1795124" y="941350"/>
            <a:ext cx="5748674" cy="4012600"/>
            <a:chOff x="1795124" y="941350"/>
            <a:chExt cx="5748674" cy="4012600"/>
          </a:xfrm>
        </p:grpSpPr>
        <p:pic>
          <p:nvPicPr>
            <p:cNvPr id="325" name="Shape 325"/>
            <p:cNvPicPr preferRelativeResize="0"/>
            <p:nvPr/>
          </p:nvPicPr>
          <p:blipFill>
            <a:blip r:embed="rId3">
              <a:alphaModFix/>
            </a:blip>
            <a:stretch>
              <a:fillRect/>
            </a:stretch>
          </p:blipFill>
          <p:spPr>
            <a:xfrm>
              <a:off x="1795124" y="941350"/>
              <a:ext cx="5748674" cy="4012600"/>
            </a:xfrm>
            <a:prstGeom prst="rect">
              <a:avLst/>
            </a:prstGeom>
            <a:noFill/>
            <a:ln>
              <a:noFill/>
            </a:ln>
          </p:spPr>
        </p:pic>
        <p:sp>
          <p:nvSpPr>
            <p:cNvPr id="326" name="Shape 326"/>
            <p:cNvSpPr/>
            <p:nvPr/>
          </p:nvSpPr>
          <p:spPr>
            <a:xfrm>
              <a:off x="3475700" y="2048662"/>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7" name="Shape 327"/>
            <p:cNvSpPr/>
            <p:nvPr/>
          </p:nvSpPr>
          <p:spPr>
            <a:xfrm>
              <a:off x="3373850" y="3970675"/>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328" name="Shape 3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90925"/>
            <a:ext cx="8520600" cy="572700"/>
          </a:xfrm>
          <a:prstGeom prst="rect">
            <a:avLst/>
          </a:prstGeom>
        </p:spPr>
        <p:txBody>
          <a:bodyPr anchorCtr="0" anchor="t" bIns="91425" lIns="91425" rIns="91425" tIns="91425">
            <a:noAutofit/>
          </a:bodyPr>
          <a:lstStyle/>
          <a:p>
            <a:pPr lvl="0">
              <a:spcBef>
                <a:spcPts val="0"/>
              </a:spcBef>
              <a:buNone/>
            </a:pPr>
            <a:r>
              <a:rPr lang="en"/>
              <a:t> </a:t>
            </a:r>
          </a:p>
        </p:txBody>
      </p:sp>
      <p:sp>
        <p:nvSpPr>
          <p:cNvPr id="69" name="Shape 69"/>
          <p:cNvSpPr txBox="1"/>
          <p:nvPr>
            <p:ph idx="1" type="body"/>
          </p:nvPr>
        </p:nvSpPr>
        <p:spPr>
          <a:xfrm>
            <a:off x="351600" y="856550"/>
            <a:ext cx="8440800" cy="2320800"/>
          </a:xfrm>
          <a:prstGeom prst="rect">
            <a:avLst/>
          </a:prstGeom>
        </p:spPr>
        <p:txBody>
          <a:bodyPr anchorCtr="0" anchor="t" bIns="91425" lIns="91425" rIns="91425" tIns="91425">
            <a:noAutofit/>
          </a:bodyPr>
          <a:lstStyle/>
          <a:p>
            <a:pPr lvl="0">
              <a:spcBef>
                <a:spcPts val="0"/>
              </a:spcBef>
              <a:buNone/>
            </a:pPr>
            <a:r>
              <a:rPr lang="en"/>
              <a:t> </a:t>
            </a:r>
          </a:p>
        </p:txBody>
      </p:sp>
      <p:pic>
        <p:nvPicPr>
          <p:cNvPr descr="Screen Shot 2017-04-05 at 3.08.17 PM.png" id="70" name="Shape 70"/>
          <p:cNvPicPr preferRelativeResize="0"/>
          <p:nvPr/>
        </p:nvPicPr>
        <p:blipFill>
          <a:blip r:embed="rId3">
            <a:alphaModFix/>
          </a:blip>
          <a:stretch>
            <a:fillRect/>
          </a:stretch>
        </p:blipFill>
        <p:spPr>
          <a:xfrm>
            <a:off x="351737" y="3469800"/>
            <a:ext cx="4240801" cy="1193449"/>
          </a:xfrm>
          <a:prstGeom prst="rect">
            <a:avLst/>
          </a:prstGeom>
          <a:noFill/>
          <a:ln>
            <a:noFill/>
          </a:ln>
        </p:spPr>
      </p:pic>
      <p:pic>
        <p:nvPicPr>
          <p:cNvPr descr="article1.png" id="71" name="Shape 71"/>
          <p:cNvPicPr preferRelativeResize="0"/>
          <p:nvPr/>
        </p:nvPicPr>
        <p:blipFill>
          <a:blip r:embed="rId4">
            <a:alphaModFix/>
          </a:blip>
          <a:stretch>
            <a:fillRect/>
          </a:stretch>
        </p:blipFill>
        <p:spPr>
          <a:xfrm>
            <a:off x="750737" y="2431049"/>
            <a:ext cx="3187347" cy="823099"/>
          </a:xfrm>
          <a:prstGeom prst="rect">
            <a:avLst/>
          </a:prstGeom>
          <a:noFill/>
          <a:ln>
            <a:noFill/>
          </a:ln>
        </p:spPr>
      </p:pic>
      <p:pic>
        <p:nvPicPr>
          <p:cNvPr descr="article2.png" id="72" name="Shape 72"/>
          <p:cNvPicPr preferRelativeResize="0"/>
          <p:nvPr/>
        </p:nvPicPr>
        <p:blipFill>
          <a:blip r:embed="rId5">
            <a:alphaModFix/>
          </a:blip>
          <a:stretch>
            <a:fillRect/>
          </a:stretch>
        </p:blipFill>
        <p:spPr>
          <a:xfrm>
            <a:off x="49675" y="1379272"/>
            <a:ext cx="4944270" cy="836075"/>
          </a:xfrm>
          <a:prstGeom prst="rect">
            <a:avLst/>
          </a:prstGeom>
          <a:noFill/>
          <a:ln>
            <a:noFill/>
          </a:ln>
        </p:spPr>
      </p:pic>
      <p:sp>
        <p:nvSpPr>
          <p:cNvPr id="73" name="Shape 7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74" name="Shape 74"/>
          <p:cNvPicPr preferRelativeResize="0"/>
          <p:nvPr/>
        </p:nvPicPr>
        <p:blipFill>
          <a:blip r:embed="rId6">
            <a:alphaModFix/>
          </a:blip>
          <a:stretch>
            <a:fillRect/>
          </a:stretch>
        </p:blipFill>
        <p:spPr>
          <a:xfrm>
            <a:off x="5034762" y="1279925"/>
            <a:ext cx="3575361" cy="3511274"/>
          </a:xfrm>
          <a:prstGeom prst="rect">
            <a:avLst/>
          </a:prstGeom>
          <a:noFill/>
          <a:ln>
            <a:noFill/>
          </a:ln>
        </p:spPr>
      </p:pic>
      <p:sp>
        <p:nvSpPr>
          <p:cNvPr id="75" name="Shape 75"/>
          <p:cNvSpPr txBox="1"/>
          <p:nvPr/>
        </p:nvSpPr>
        <p:spPr>
          <a:xfrm>
            <a:off x="311700" y="198775"/>
            <a:ext cx="8440800" cy="964800"/>
          </a:xfrm>
          <a:prstGeom prst="rect">
            <a:avLst/>
          </a:prstGeom>
          <a:solidFill>
            <a:srgbClr val="F16664"/>
          </a:solidFill>
          <a:ln>
            <a:noFill/>
          </a:ln>
        </p:spPr>
        <p:txBody>
          <a:bodyPr anchorCtr="0" anchor="ctr" bIns="91425" lIns="91425" rIns="91425" tIns="91425">
            <a:noAutofit/>
          </a:bodyPr>
          <a:lstStyle/>
          <a:p>
            <a:pPr lvl="0" rtl="0" algn="ctr">
              <a:spcBef>
                <a:spcPts val="0"/>
              </a:spcBef>
              <a:buNone/>
            </a:pPr>
            <a:r>
              <a:rPr i="1" lang="en" sz="2700">
                <a:solidFill>
                  <a:srgbClr val="FFFFFF"/>
                </a:solidFill>
              </a:rPr>
              <a:t>Has</a:t>
            </a:r>
            <a:r>
              <a:rPr lang="en" sz="2700">
                <a:solidFill>
                  <a:srgbClr val="FFFFFF"/>
                </a:solidFill>
              </a:rPr>
              <a:t> Airbnb </a:t>
            </a:r>
            <a:r>
              <a:rPr b="1" lang="en" sz="2700">
                <a:solidFill>
                  <a:srgbClr val="FFFFFF"/>
                </a:solidFill>
              </a:rPr>
              <a:t>impacted</a:t>
            </a:r>
            <a:r>
              <a:rPr lang="en" sz="2700">
                <a:solidFill>
                  <a:srgbClr val="FFFFFF"/>
                </a:solidFill>
              </a:rPr>
              <a:t> real estate markets over time?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Can impact the average renter negatively </a:t>
            </a:r>
          </a:p>
          <a:p>
            <a:pPr lvl="0">
              <a:spcBef>
                <a:spcPts val="0"/>
              </a:spcBef>
              <a:buNone/>
            </a:pPr>
            <a:r>
              <a:rPr lang="en" sz="2400"/>
              <a:t>High rental units vs. rental supplement</a:t>
            </a:r>
          </a:p>
          <a:p>
            <a:pPr lvl="0">
              <a:spcBef>
                <a:spcPts val="0"/>
              </a:spcBef>
              <a:buNone/>
            </a:pPr>
            <a:r>
              <a:rPr lang="en" sz="2400"/>
              <a:t>Disrupts the hospitality industry </a:t>
            </a:r>
          </a:p>
          <a:p>
            <a:pPr lvl="0">
              <a:spcBef>
                <a:spcPts val="0"/>
              </a:spcBef>
              <a:buNone/>
            </a:pPr>
            <a:r>
              <a:t/>
            </a:r>
            <a:endParaRPr/>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82" name="Shape 82"/>
          <p:cNvSpPr txBox="1"/>
          <p:nvPr/>
        </p:nvSpPr>
        <p:spPr>
          <a:xfrm>
            <a:off x="311700" y="198775"/>
            <a:ext cx="8440800" cy="964800"/>
          </a:xfrm>
          <a:prstGeom prst="rect">
            <a:avLst/>
          </a:prstGeom>
          <a:solidFill>
            <a:srgbClr val="F16664"/>
          </a:solidFill>
          <a:ln>
            <a:noFill/>
          </a:ln>
        </p:spPr>
        <p:txBody>
          <a:bodyPr anchorCtr="0" anchor="ctr" bIns="91425" lIns="91425" rIns="91425" tIns="91425">
            <a:noAutofit/>
          </a:bodyPr>
          <a:lstStyle/>
          <a:p>
            <a:pPr lvl="0" rtl="0" algn="ctr">
              <a:spcBef>
                <a:spcPts val="0"/>
              </a:spcBef>
              <a:buNone/>
            </a:pPr>
            <a:r>
              <a:rPr i="1" lang="en" sz="2700">
                <a:solidFill>
                  <a:srgbClr val="FFFFFF"/>
                </a:solidFill>
              </a:rPr>
              <a:t>Why is this important</a:t>
            </a:r>
            <a:r>
              <a:rPr lang="en" sz="2700">
                <a:solidFill>
                  <a:srgbClr val="FFFF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305650"/>
            <a:ext cx="8520600" cy="572700"/>
          </a:xfrm>
          <a:prstGeom prst="rect">
            <a:avLst/>
          </a:prstGeom>
          <a:solidFill>
            <a:srgbClr val="F16664"/>
          </a:solidFill>
        </p:spPr>
        <p:txBody>
          <a:bodyPr anchorCtr="0" anchor="t" bIns="91425" lIns="91425" rIns="91425" tIns="91425">
            <a:noAutofit/>
          </a:bodyPr>
          <a:lstStyle/>
          <a:p>
            <a:pPr lvl="0">
              <a:spcBef>
                <a:spcPts val="0"/>
              </a:spcBef>
              <a:buNone/>
            </a:pPr>
            <a:r>
              <a:rPr lang="en">
                <a:solidFill>
                  <a:srgbClr val="FFFFFF"/>
                </a:solidFill>
              </a:rPr>
              <a:t>Data source information</a:t>
            </a:r>
          </a:p>
        </p:txBody>
      </p:sp>
      <p:sp>
        <p:nvSpPr>
          <p:cNvPr id="88" name="Shape 88"/>
          <p:cNvSpPr txBox="1"/>
          <p:nvPr>
            <p:ph idx="1" type="body"/>
          </p:nvPr>
        </p:nvSpPr>
        <p:spPr>
          <a:xfrm>
            <a:off x="757650" y="1163150"/>
            <a:ext cx="4645200" cy="3682800"/>
          </a:xfrm>
          <a:prstGeom prst="rect">
            <a:avLst/>
          </a:prstGeom>
        </p:spPr>
        <p:txBody>
          <a:bodyPr anchorCtr="0" anchor="t" bIns="91425" lIns="91425" rIns="91425" tIns="91425">
            <a:noAutofit/>
          </a:bodyPr>
          <a:lstStyle/>
          <a:p>
            <a:pPr lvl="0" algn="ctr">
              <a:spcBef>
                <a:spcPts val="0"/>
              </a:spcBef>
              <a:buNone/>
            </a:pPr>
            <a:r>
              <a:rPr b="1" lang="en" sz="1400"/>
              <a:t>Airbnb</a:t>
            </a:r>
          </a:p>
          <a:p>
            <a:pPr lvl="0" rtl="0">
              <a:spcBef>
                <a:spcPts val="0"/>
              </a:spcBef>
              <a:buNone/>
            </a:pPr>
            <a:r>
              <a:rPr lang="en" sz="1400"/>
              <a:t>Public Dataset using</a:t>
            </a:r>
            <a:r>
              <a:rPr b="1" lang="en" sz="1400"/>
              <a:t> </a:t>
            </a:r>
            <a:r>
              <a:rPr i="1" lang="en" sz="1400">
                <a:solidFill>
                  <a:srgbClr val="F16664"/>
                </a:solidFill>
              </a:rPr>
              <a:t>Occupancy</a:t>
            </a:r>
            <a:r>
              <a:rPr i="1" lang="en" sz="1400">
                <a:solidFill>
                  <a:srgbClr val="4A86E8"/>
                </a:solidFill>
              </a:rPr>
              <a:t> </a:t>
            </a:r>
            <a:r>
              <a:rPr lang="en" sz="1400"/>
              <a:t>or</a:t>
            </a:r>
            <a:r>
              <a:rPr i="1" lang="en" sz="1400"/>
              <a:t> </a:t>
            </a:r>
            <a:r>
              <a:rPr i="1" lang="en" sz="1400">
                <a:solidFill>
                  <a:srgbClr val="F16664"/>
                </a:solidFill>
              </a:rPr>
              <a:t>San Francisco model</a:t>
            </a:r>
            <a:r>
              <a:rPr i="1" lang="en" sz="1400">
                <a:solidFill>
                  <a:srgbClr val="4A86E8"/>
                </a:solidFill>
              </a:rPr>
              <a:t> </a:t>
            </a:r>
          </a:p>
          <a:p>
            <a:pPr lvl="0" rtl="0">
              <a:spcBef>
                <a:spcPts val="0"/>
              </a:spcBef>
              <a:buNone/>
            </a:pPr>
            <a:r>
              <a:rPr lang="en" sz="1400"/>
              <a:t>Review          Estimated bookings          Occupancy %</a:t>
            </a:r>
          </a:p>
          <a:p>
            <a:pPr lvl="0" rtl="0">
              <a:spcBef>
                <a:spcPts val="0"/>
              </a:spcBef>
              <a:buNone/>
            </a:pPr>
            <a:r>
              <a:t/>
            </a:r>
            <a:endParaRPr sz="1400"/>
          </a:p>
          <a:p>
            <a:pPr lvl="0" rtl="0" algn="ctr">
              <a:spcBef>
                <a:spcPts val="0"/>
              </a:spcBef>
              <a:buNone/>
            </a:pPr>
            <a:r>
              <a:rPr b="1" lang="en" sz="1400"/>
              <a:t>Zillow</a:t>
            </a:r>
          </a:p>
          <a:p>
            <a:pPr lvl="0" rtl="0">
              <a:spcBef>
                <a:spcPts val="0"/>
              </a:spcBef>
              <a:buClr>
                <a:schemeClr val="dk1"/>
              </a:buClr>
              <a:buSzPct val="78571"/>
              <a:buFont typeface="Arial"/>
              <a:buNone/>
            </a:pPr>
            <a:r>
              <a:rPr i="1" lang="en" sz="1400">
                <a:solidFill>
                  <a:srgbClr val="3C78D8"/>
                </a:solidFill>
              </a:rPr>
              <a:t>Zillow Rent Index (“ZRI”):</a:t>
            </a:r>
            <a:r>
              <a:rPr lang="en" sz="1400">
                <a:solidFill>
                  <a:srgbClr val="3C78D8"/>
                </a:solidFill>
              </a:rPr>
              <a:t> </a:t>
            </a:r>
            <a:r>
              <a:rPr lang="en" sz="1400"/>
              <a:t>Monthly median rent by neighborhoods (2010 - Present). </a:t>
            </a:r>
          </a:p>
          <a:p>
            <a:pPr lvl="0" rtl="0">
              <a:spcBef>
                <a:spcPts val="0"/>
              </a:spcBef>
              <a:buClr>
                <a:schemeClr val="dk1"/>
              </a:buClr>
              <a:buSzPct val="78571"/>
              <a:buFont typeface="Arial"/>
              <a:buNone/>
            </a:pPr>
            <a:r>
              <a:t/>
            </a:r>
            <a:endParaRPr sz="1400"/>
          </a:p>
        </p:txBody>
      </p:sp>
      <p:sp>
        <p:nvSpPr>
          <p:cNvPr id="89" name="Shape 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90" name="Shape 90"/>
          <p:cNvPicPr preferRelativeResize="0"/>
          <p:nvPr/>
        </p:nvPicPr>
        <p:blipFill>
          <a:blip r:embed="rId3">
            <a:alphaModFix/>
          </a:blip>
          <a:stretch>
            <a:fillRect/>
          </a:stretch>
        </p:blipFill>
        <p:spPr>
          <a:xfrm>
            <a:off x="6196375" y="1088400"/>
            <a:ext cx="1707125" cy="1707125"/>
          </a:xfrm>
          <a:prstGeom prst="rect">
            <a:avLst/>
          </a:prstGeom>
          <a:noFill/>
          <a:ln>
            <a:noFill/>
          </a:ln>
        </p:spPr>
      </p:pic>
      <p:pic>
        <p:nvPicPr>
          <p:cNvPr id="91" name="Shape 91"/>
          <p:cNvPicPr preferRelativeResize="0"/>
          <p:nvPr/>
        </p:nvPicPr>
        <p:blipFill>
          <a:blip r:embed="rId4">
            <a:alphaModFix/>
          </a:blip>
          <a:stretch>
            <a:fillRect/>
          </a:stretch>
        </p:blipFill>
        <p:spPr>
          <a:xfrm>
            <a:off x="6196375" y="3138825"/>
            <a:ext cx="1707125" cy="1707125"/>
          </a:xfrm>
          <a:prstGeom prst="rect">
            <a:avLst/>
          </a:prstGeom>
          <a:noFill/>
          <a:ln>
            <a:noFill/>
          </a:ln>
        </p:spPr>
      </p:pic>
      <p:cxnSp>
        <p:nvCxnSpPr>
          <p:cNvPr id="92" name="Shape 92"/>
          <p:cNvCxnSpPr/>
          <p:nvPr/>
        </p:nvCxnSpPr>
        <p:spPr>
          <a:xfrm>
            <a:off x="1515725" y="2509625"/>
            <a:ext cx="397500" cy="0"/>
          </a:xfrm>
          <a:prstGeom prst="straightConnector1">
            <a:avLst/>
          </a:prstGeom>
          <a:noFill/>
          <a:ln cap="flat" cmpd="sng" w="9525">
            <a:solidFill>
              <a:schemeClr val="dk2"/>
            </a:solidFill>
            <a:prstDash val="solid"/>
            <a:round/>
            <a:headEnd len="lg" w="lg" type="none"/>
            <a:tailEnd len="lg" w="lg" type="triangle"/>
          </a:ln>
        </p:spPr>
      </p:cxnSp>
      <p:cxnSp>
        <p:nvCxnSpPr>
          <p:cNvPr id="93" name="Shape 93"/>
          <p:cNvCxnSpPr/>
          <p:nvPr/>
        </p:nvCxnSpPr>
        <p:spPr>
          <a:xfrm>
            <a:off x="3570650" y="2509625"/>
            <a:ext cx="381900" cy="12300"/>
          </a:xfrm>
          <a:prstGeom prst="straightConnector1">
            <a:avLst/>
          </a:prstGeom>
          <a:noFill/>
          <a:ln cap="flat" cmpd="sng" w="9525">
            <a:solidFill>
              <a:schemeClr val="dk2"/>
            </a:solidFill>
            <a:prstDash val="solid"/>
            <a:round/>
            <a:headEnd len="lg" w="lg" type="none"/>
            <a:tailEnd len="lg" w="lg" type="triangle"/>
          </a:ln>
        </p:spPr>
      </p:cxnSp>
      <p:sp>
        <p:nvSpPr>
          <p:cNvPr id="94" name="Shape 94"/>
          <p:cNvSpPr txBox="1"/>
          <p:nvPr/>
        </p:nvSpPr>
        <p:spPr>
          <a:xfrm>
            <a:off x="1416325" y="2199025"/>
            <a:ext cx="708300" cy="211200"/>
          </a:xfrm>
          <a:prstGeom prst="rect">
            <a:avLst/>
          </a:prstGeom>
          <a:noFill/>
          <a:ln>
            <a:noFill/>
          </a:ln>
        </p:spPr>
        <p:txBody>
          <a:bodyPr anchorCtr="0" anchor="t" bIns="91425" lIns="91425" rIns="91425" tIns="91425">
            <a:noAutofit/>
          </a:bodyPr>
          <a:lstStyle/>
          <a:p>
            <a:pPr lvl="0">
              <a:spcBef>
                <a:spcPts val="0"/>
              </a:spcBef>
              <a:buNone/>
            </a:pPr>
            <a:r>
              <a:rPr lang="en" sz="1200">
                <a:solidFill>
                  <a:srgbClr val="434343"/>
                </a:solidFill>
              </a:rPr>
              <a:t>&gt;50%</a:t>
            </a:r>
          </a:p>
        </p:txBody>
      </p:sp>
      <p:sp>
        <p:nvSpPr>
          <p:cNvPr id="95" name="Shape 95"/>
          <p:cNvSpPr txBox="1"/>
          <p:nvPr/>
        </p:nvSpPr>
        <p:spPr>
          <a:xfrm>
            <a:off x="3345350" y="2199025"/>
            <a:ext cx="878700" cy="211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rPr>
              <a:t>* length</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grpSp>
        <p:nvGrpSpPr>
          <p:cNvPr id="100" name="Shape 100"/>
          <p:cNvGrpSpPr/>
          <p:nvPr/>
        </p:nvGrpSpPr>
        <p:grpSpPr>
          <a:xfrm>
            <a:off x="3885762" y="0"/>
            <a:ext cx="5258225" cy="5143500"/>
            <a:chOff x="3885762" y="0"/>
            <a:chExt cx="5258225" cy="5143500"/>
          </a:xfrm>
        </p:grpSpPr>
        <p:pic>
          <p:nvPicPr>
            <p:cNvPr descr="Picture1.png" id="101" name="Shape 101"/>
            <p:cNvPicPr preferRelativeResize="0"/>
            <p:nvPr/>
          </p:nvPicPr>
          <p:blipFill>
            <a:blip r:embed="rId3">
              <a:alphaModFix/>
            </a:blip>
            <a:stretch>
              <a:fillRect/>
            </a:stretch>
          </p:blipFill>
          <p:spPr>
            <a:xfrm>
              <a:off x="3885762" y="0"/>
              <a:ext cx="5258225" cy="5143500"/>
            </a:xfrm>
            <a:prstGeom prst="rect">
              <a:avLst/>
            </a:prstGeom>
            <a:noFill/>
            <a:ln>
              <a:noFill/>
            </a:ln>
          </p:spPr>
        </p:pic>
        <p:sp>
          <p:nvSpPr>
            <p:cNvPr id="102" name="Shape 102"/>
            <p:cNvSpPr/>
            <p:nvPr/>
          </p:nvSpPr>
          <p:spPr>
            <a:xfrm>
              <a:off x="6101550" y="787046"/>
              <a:ext cx="547500" cy="529199"/>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3" name="Shape 103"/>
            <p:cNvSpPr/>
            <p:nvPr/>
          </p:nvSpPr>
          <p:spPr>
            <a:xfrm>
              <a:off x="6101550" y="3408346"/>
              <a:ext cx="547500" cy="529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104" name="Shape 1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West Coast</a:t>
            </a:r>
          </a:p>
        </p:txBody>
      </p:sp>
      <p:sp>
        <p:nvSpPr>
          <p:cNvPr id="105" name="Shape 1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Los Angeles</a:t>
            </a:r>
          </a:p>
          <a:p>
            <a:pPr lvl="0">
              <a:spcBef>
                <a:spcPts val="0"/>
              </a:spcBef>
              <a:buNone/>
            </a:pPr>
            <a:r>
              <a:t/>
            </a:r>
            <a:endParaRPr/>
          </a:p>
          <a:p>
            <a:pPr lvl="0">
              <a:spcBef>
                <a:spcPts val="0"/>
              </a:spcBef>
              <a:buNone/>
            </a:pPr>
            <a:r>
              <a:t/>
            </a:r>
            <a:endParaRPr/>
          </a:p>
        </p:txBody>
      </p:sp>
      <p:sp>
        <p:nvSpPr>
          <p:cNvPr id="106" name="Shape 106"/>
          <p:cNvSpPr txBox="1"/>
          <p:nvPr/>
        </p:nvSpPr>
        <p:spPr>
          <a:xfrm>
            <a:off x="2540925" y="2244025"/>
            <a:ext cx="1862100" cy="452700"/>
          </a:xfrm>
          <a:prstGeom prst="rect">
            <a:avLst/>
          </a:prstGeom>
          <a:noFill/>
          <a:ln>
            <a:noFill/>
          </a:ln>
        </p:spPr>
        <p:txBody>
          <a:bodyPr anchorCtr="0" anchor="t" bIns="91425" lIns="91425" rIns="91425" tIns="91425">
            <a:noAutofit/>
          </a:bodyPr>
          <a:lstStyle/>
          <a:p>
            <a:pPr lvl="0">
              <a:spcBef>
                <a:spcPts val="0"/>
              </a:spcBef>
              <a:buNone/>
            </a:pPr>
            <a:r>
              <a:rPr b="1" lang="en" sz="1800"/>
              <a:t>Dec </a:t>
            </a:r>
            <a:r>
              <a:rPr b="1" lang="en" sz="1800"/>
              <a:t>2012</a:t>
            </a:r>
          </a:p>
        </p:txBody>
      </p:sp>
      <p:sp>
        <p:nvSpPr>
          <p:cNvPr id="107" name="Shape 107"/>
          <p:cNvSpPr txBox="1"/>
          <p:nvPr/>
        </p:nvSpPr>
        <p:spPr>
          <a:xfrm>
            <a:off x="2612925" y="4507100"/>
            <a:ext cx="1862100" cy="452700"/>
          </a:xfrm>
          <a:prstGeom prst="rect">
            <a:avLst/>
          </a:prstGeom>
          <a:noFill/>
          <a:ln>
            <a:noFill/>
          </a:ln>
        </p:spPr>
        <p:txBody>
          <a:bodyPr anchorCtr="0" anchor="t" bIns="91425" lIns="91425" rIns="91425" tIns="91425">
            <a:noAutofit/>
          </a:bodyPr>
          <a:lstStyle/>
          <a:p>
            <a:pPr lvl="0" rtl="0">
              <a:spcBef>
                <a:spcPts val="0"/>
              </a:spcBef>
              <a:buNone/>
            </a:pPr>
            <a:r>
              <a:rPr b="1" lang="en" sz="1800"/>
              <a:t>Dec </a:t>
            </a:r>
            <a:r>
              <a:rPr b="1" lang="en" sz="1800"/>
              <a:t>2017</a:t>
            </a:r>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grpSp>
        <p:nvGrpSpPr>
          <p:cNvPr id="109" name="Shape 109"/>
          <p:cNvGrpSpPr/>
          <p:nvPr/>
        </p:nvGrpSpPr>
        <p:grpSpPr>
          <a:xfrm>
            <a:off x="3914850" y="0"/>
            <a:ext cx="5200074" cy="5143500"/>
            <a:chOff x="3914850" y="0"/>
            <a:chExt cx="5200074" cy="5143500"/>
          </a:xfrm>
        </p:grpSpPr>
        <p:pic>
          <p:nvPicPr>
            <p:cNvPr descr="Picture2.png" id="110" name="Shape 110"/>
            <p:cNvPicPr preferRelativeResize="0"/>
            <p:nvPr/>
          </p:nvPicPr>
          <p:blipFill>
            <a:blip r:embed="rId4">
              <a:alphaModFix/>
            </a:blip>
            <a:stretch>
              <a:fillRect/>
            </a:stretch>
          </p:blipFill>
          <p:spPr>
            <a:xfrm>
              <a:off x="3914850" y="0"/>
              <a:ext cx="5200074" cy="5143500"/>
            </a:xfrm>
            <a:prstGeom prst="rect">
              <a:avLst/>
            </a:prstGeom>
            <a:noFill/>
            <a:ln>
              <a:noFill/>
            </a:ln>
          </p:spPr>
        </p:pic>
        <p:grpSp>
          <p:nvGrpSpPr>
            <p:cNvPr id="111" name="Shape 111"/>
            <p:cNvGrpSpPr/>
            <p:nvPr/>
          </p:nvGrpSpPr>
          <p:grpSpPr>
            <a:xfrm>
              <a:off x="6082500" y="787046"/>
              <a:ext cx="547500" cy="3150500"/>
              <a:chOff x="6253950" y="863246"/>
              <a:chExt cx="547500" cy="3150500"/>
            </a:xfrm>
          </p:grpSpPr>
          <p:sp>
            <p:nvSpPr>
              <p:cNvPr id="112" name="Shape 112"/>
              <p:cNvSpPr/>
              <p:nvPr/>
            </p:nvSpPr>
            <p:spPr>
              <a:xfrm>
                <a:off x="6253950" y="863246"/>
                <a:ext cx="547500" cy="529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13" name="Shape 113"/>
              <p:cNvSpPr/>
              <p:nvPr/>
            </p:nvSpPr>
            <p:spPr>
              <a:xfrm>
                <a:off x="6253950" y="3484546"/>
                <a:ext cx="547500" cy="5292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body"/>
          </p:nvPr>
        </p:nvSpPr>
        <p:spPr>
          <a:xfrm>
            <a:off x="3482400" y="763750"/>
            <a:ext cx="3209700" cy="493500"/>
          </a:xfrm>
          <a:prstGeom prst="rect">
            <a:avLst/>
          </a:prstGeom>
        </p:spPr>
        <p:txBody>
          <a:bodyPr anchorCtr="0" anchor="t" bIns="91425" lIns="91425" rIns="91425" tIns="91425">
            <a:noAutofit/>
          </a:bodyPr>
          <a:lstStyle/>
          <a:p>
            <a:pPr lvl="0" rtl="0">
              <a:spcBef>
                <a:spcPts val="0"/>
              </a:spcBef>
              <a:buNone/>
            </a:pPr>
            <a:r>
              <a:rPr lang="en"/>
              <a:t>New York City </a:t>
            </a:r>
          </a:p>
        </p:txBody>
      </p:sp>
      <p:sp>
        <p:nvSpPr>
          <p:cNvPr id="119" name="Shape 119"/>
          <p:cNvSpPr txBox="1"/>
          <p:nvPr>
            <p:ph type="title"/>
          </p:nvPr>
        </p:nvSpPr>
        <p:spPr>
          <a:xfrm>
            <a:off x="2426925" y="1257237"/>
            <a:ext cx="2161200" cy="572700"/>
          </a:xfrm>
          <a:prstGeom prst="rect">
            <a:avLst/>
          </a:prstGeom>
        </p:spPr>
        <p:txBody>
          <a:bodyPr anchorCtr="0" anchor="t" bIns="91425" lIns="91425" rIns="91425" tIns="91425">
            <a:noAutofit/>
          </a:bodyPr>
          <a:lstStyle/>
          <a:p>
            <a:pPr lvl="0">
              <a:spcBef>
                <a:spcPts val="0"/>
              </a:spcBef>
              <a:buNone/>
            </a:pPr>
            <a:r>
              <a:rPr lang="en"/>
              <a:t>East Coast</a:t>
            </a:r>
          </a:p>
        </p:txBody>
      </p:sp>
      <p:pic>
        <p:nvPicPr>
          <p:cNvPr descr="n1.PNG" id="120" name="Shape 120"/>
          <p:cNvPicPr preferRelativeResize="0"/>
          <p:nvPr/>
        </p:nvPicPr>
        <p:blipFill>
          <a:blip r:embed="rId3">
            <a:alphaModFix/>
          </a:blip>
          <a:stretch>
            <a:fillRect/>
          </a:stretch>
        </p:blipFill>
        <p:spPr>
          <a:xfrm>
            <a:off x="9505062" y="819625"/>
            <a:ext cx="5832124" cy="3933949"/>
          </a:xfrm>
          <a:prstGeom prst="rect">
            <a:avLst/>
          </a:prstGeom>
          <a:noFill/>
          <a:ln>
            <a:noFill/>
          </a:ln>
        </p:spPr>
      </p:pic>
      <p:sp>
        <p:nvSpPr>
          <p:cNvPr id="121" name="Shape 121"/>
          <p:cNvSpPr/>
          <p:nvPr/>
        </p:nvSpPr>
        <p:spPr>
          <a:xfrm>
            <a:off x="2890050" y="1985725"/>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22" name="Shape 1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23" name="Shape 123"/>
          <p:cNvPicPr preferRelativeResize="0"/>
          <p:nvPr/>
        </p:nvPicPr>
        <p:blipFill rotWithShape="1">
          <a:blip r:embed="rId4">
            <a:alphaModFix/>
          </a:blip>
          <a:srcRect b="0" l="0" r="0" t="4324"/>
          <a:stretch/>
        </p:blipFill>
        <p:spPr>
          <a:xfrm>
            <a:off x="1720650" y="1366249"/>
            <a:ext cx="5832100" cy="3613975"/>
          </a:xfrm>
          <a:prstGeom prst="rect">
            <a:avLst/>
          </a:prstGeom>
          <a:noFill/>
          <a:ln>
            <a:noFill/>
          </a:ln>
        </p:spPr>
      </p:pic>
      <p:sp>
        <p:nvSpPr>
          <p:cNvPr id="124" name="Shape 124"/>
          <p:cNvSpPr txBox="1"/>
          <p:nvPr>
            <p:ph type="title"/>
          </p:nvPr>
        </p:nvSpPr>
        <p:spPr>
          <a:xfrm>
            <a:off x="311700" y="445025"/>
            <a:ext cx="2161200" cy="572700"/>
          </a:xfrm>
          <a:prstGeom prst="rect">
            <a:avLst/>
          </a:prstGeom>
        </p:spPr>
        <p:txBody>
          <a:bodyPr anchorCtr="0" anchor="t" bIns="91425" lIns="91425" rIns="91425" tIns="91425">
            <a:noAutofit/>
          </a:bodyPr>
          <a:lstStyle/>
          <a:p>
            <a:pPr lvl="0" rtl="0">
              <a:spcBef>
                <a:spcPts val="0"/>
              </a:spcBef>
              <a:buNone/>
            </a:pPr>
            <a:r>
              <a:rPr lang="en"/>
              <a:t>East Coast</a:t>
            </a:r>
          </a:p>
        </p:txBody>
      </p:sp>
      <p:sp>
        <p:nvSpPr>
          <p:cNvPr id="125" name="Shape 125"/>
          <p:cNvSpPr txBox="1"/>
          <p:nvPr/>
        </p:nvSpPr>
        <p:spPr>
          <a:xfrm>
            <a:off x="2429125" y="4475100"/>
            <a:ext cx="781800" cy="4746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26" name="Shape 126"/>
          <p:cNvPicPr preferRelativeResize="0"/>
          <p:nvPr/>
        </p:nvPicPr>
        <p:blipFill>
          <a:blip r:embed="rId5">
            <a:alphaModFix/>
          </a:blip>
          <a:stretch>
            <a:fillRect/>
          </a:stretch>
        </p:blipFill>
        <p:spPr>
          <a:xfrm>
            <a:off x="1709037" y="1366250"/>
            <a:ext cx="5855324" cy="3777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266775"/>
            <a:ext cx="2298300" cy="572700"/>
          </a:xfrm>
          <a:prstGeom prst="rect">
            <a:avLst/>
          </a:prstGeom>
        </p:spPr>
        <p:txBody>
          <a:bodyPr anchorCtr="0" anchor="t" bIns="91425" lIns="91425" rIns="91425" tIns="91425">
            <a:noAutofit/>
          </a:bodyPr>
          <a:lstStyle/>
          <a:p>
            <a:pPr lvl="0" rtl="0">
              <a:spcBef>
                <a:spcPts val="0"/>
              </a:spcBef>
              <a:buNone/>
            </a:pPr>
            <a:r>
              <a:rPr lang="en"/>
              <a:t>The South</a:t>
            </a:r>
          </a:p>
        </p:txBody>
      </p:sp>
      <p:grpSp>
        <p:nvGrpSpPr>
          <p:cNvPr id="132" name="Shape 132"/>
          <p:cNvGrpSpPr/>
          <p:nvPr/>
        </p:nvGrpSpPr>
        <p:grpSpPr>
          <a:xfrm>
            <a:off x="1832950" y="1109850"/>
            <a:ext cx="5598569" cy="3881249"/>
            <a:chOff x="1832950" y="1109850"/>
            <a:chExt cx="5598569" cy="3881249"/>
          </a:xfrm>
        </p:grpSpPr>
        <p:pic>
          <p:nvPicPr>
            <p:cNvPr id="133" name="Shape 133"/>
            <p:cNvPicPr preferRelativeResize="0"/>
            <p:nvPr/>
          </p:nvPicPr>
          <p:blipFill>
            <a:blip r:embed="rId3">
              <a:alphaModFix/>
            </a:blip>
            <a:stretch>
              <a:fillRect/>
            </a:stretch>
          </p:blipFill>
          <p:spPr>
            <a:xfrm>
              <a:off x="1832950" y="1109850"/>
              <a:ext cx="5598569" cy="3881249"/>
            </a:xfrm>
            <a:prstGeom prst="rect">
              <a:avLst/>
            </a:prstGeom>
            <a:noFill/>
            <a:ln>
              <a:noFill/>
            </a:ln>
          </p:spPr>
        </p:pic>
        <p:sp>
          <p:nvSpPr>
            <p:cNvPr id="134" name="Shape 134"/>
            <p:cNvSpPr/>
            <p:nvPr/>
          </p:nvSpPr>
          <p:spPr>
            <a:xfrm>
              <a:off x="3424775" y="2265050"/>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5" name="Shape 135"/>
            <p:cNvSpPr/>
            <p:nvPr/>
          </p:nvSpPr>
          <p:spPr>
            <a:xfrm>
              <a:off x="3500775" y="4098000"/>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136" name="Shape 1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7" name="Shape 137"/>
          <p:cNvGrpSpPr/>
          <p:nvPr/>
        </p:nvGrpSpPr>
        <p:grpSpPr>
          <a:xfrm>
            <a:off x="1795124" y="941350"/>
            <a:ext cx="5748674" cy="4012600"/>
            <a:chOff x="1795124" y="941350"/>
            <a:chExt cx="5748674" cy="4012600"/>
          </a:xfrm>
        </p:grpSpPr>
        <p:pic>
          <p:nvPicPr>
            <p:cNvPr id="138" name="Shape 138"/>
            <p:cNvPicPr preferRelativeResize="0"/>
            <p:nvPr/>
          </p:nvPicPr>
          <p:blipFill>
            <a:blip r:embed="rId4">
              <a:alphaModFix/>
            </a:blip>
            <a:stretch>
              <a:fillRect/>
            </a:stretch>
          </p:blipFill>
          <p:spPr>
            <a:xfrm>
              <a:off x="1795124" y="941350"/>
              <a:ext cx="5748674" cy="4012600"/>
            </a:xfrm>
            <a:prstGeom prst="rect">
              <a:avLst/>
            </a:prstGeom>
            <a:noFill/>
            <a:ln>
              <a:noFill/>
            </a:ln>
          </p:spPr>
        </p:pic>
        <p:sp>
          <p:nvSpPr>
            <p:cNvPr id="139" name="Shape 139"/>
            <p:cNvSpPr/>
            <p:nvPr/>
          </p:nvSpPr>
          <p:spPr>
            <a:xfrm>
              <a:off x="3475700" y="2048662"/>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40" name="Shape 140"/>
            <p:cNvSpPr/>
            <p:nvPr/>
          </p:nvSpPr>
          <p:spPr>
            <a:xfrm>
              <a:off x="3373850" y="3970675"/>
              <a:ext cx="763800" cy="738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141" name="Shape 1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42" name="Shape 142"/>
          <p:cNvSpPr txBox="1"/>
          <p:nvPr>
            <p:ph idx="1" type="body"/>
          </p:nvPr>
        </p:nvSpPr>
        <p:spPr>
          <a:xfrm>
            <a:off x="3575100" y="447850"/>
            <a:ext cx="3209700" cy="493500"/>
          </a:xfrm>
          <a:prstGeom prst="rect">
            <a:avLst/>
          </a:prstGeom>
        </p:spPr>
        <p:txBody>
          <a:bodyPr anchorCtr="0" anchor="t" bIns="91425" lIns="91425" rIns="91425" tIns="91425">
            <a:noAutofit/>
          </a:bodyPr>
          <a:lstStyle/>
          <a:p>
            <a:pPr lvl="0" rtl="0">
              <a:spcBef>
                <a:spcPts val="0"/>
              </a:spcBef>
              <a:buNone/>
            </a:pPr>
            <a:r>
              <a:rPr lang="en"/>
              <a:t>New Orleans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48" name="Shape 148"/>
          <p:cNvSpPr txBox="1"/>
          <p:nvPr>
            <p:ph type="title"/>
          </p:nvPr>
        </p:nvSpPr>
        <p:spPr>
          <a:xfrm>
            <a:off x="311700" y="445025"/>
            <a:ext cx="8520600" cy="572700"/>
          </a:xfrm>
          <a:prstGeom prst="rect">
            <a:avLst/>
          </a:prstGeom>
          <a:solidFill>
            <a:srgbClr val="F16664"/>
          </a:solidFill>
        </p:spPr>
        <p:txBody>
          <a:bodyPr anchorCtr="0" anchor="t" bIns="91425" lIns="91425" rIns="91425" tIns="91425">
            <a:noAutofit/>
          </a:bodyPr>
          <a:lstStyle/>
          <a:p>
            <a:pPr lvl="0" rtl="0">
              <a:spcBef>
                <a:spcPts val="0"/>
              </a:spcBef>
              <a:buNone/>
            </a:pPr>
            <a:r>
              <a:rPr lang="en">
                <a:solidFill>
                  <a:srgbClr val="FFFFFF"/>
                </a:solidFill>
              </a:rPr>
              <a:t>The Fixed Effects Model: Data</a:t>
            </a:r>
          </a:p>
        </p:txBody>
      </p:sp>
      <p:sp>
        <p:nvSpPr>
          <p:cNvPr id="149" name="Shape 149"/>
          <p:cNvSpPr txBox="1"/>
          <p:nvPr>
            <p:ph idx="1" type="body"/>
          </p:nvPr>
        </p:nvSpPr>
        <p:spPr>
          <a:xfrm>
            <a:off x="311700" y="1231925"/>
            <a:ext cx="8520600" cy="2043000"/>
          </a:xfrm>
          <a:prstGeom prst="rect">
            <a:avLst/>
          </a:prstGeom>
        </p:spPr>
        <p:txBody>
          <a:bodyPr anchorCtr="0" anchor="t" bIns="91425" lIns="91425" rIns="91425" tIns="91425">
            <a:noAutofit/>
          </a:bodyPr>
          <a:lstStyle/>
          <a:p>
            <a:pPr indent="-368300" lvl="0" marL="457200" marR="0" rtl="0" algn="l">
              <a:lnSpc>
                <a:spcPct val="100000"/>
              </a:lnSpc>
              <a:spcBef>
                <a:spcPts val="0"/>
              </a:spcBef>
              <a:spcAft>
                <a:spcPts val="1600"/>
              </a:spcAft>
              <a:buClr>
                <a:srgbClr val="434343"/>
              </a:buClr>
              <a:buSzPct val="100000"/>
              <a:buFont typeface="Arial"/>
            </a:pPr>
            <a:r>
              <a:rPr lang="en" sz="2200">
                <a:solidFill>
                  <a:srgbClr val="434343"/>
                </a:solidFill>
              </a:rPr>
              <a:t>Time series</a:t>
            </a:r>
          </a:p>
          <a:p>
            <a:pPr indent="-368300" lvl="1" marL="914400" marR="0" rtl="0" algn="l">
              <a:lnSpc>
                <a:spcPct val="100000"/>
              </a:lnSpc>
              <a:spcBef>
                <a:spcPts val="0"/>
              </a:spcBef>
              <a:spcAft>
                <a:spcPts val="1600"/>
              </a:spcAft>
              <a:buClr>
                <a:srgbClr val="434343"/>
              </a:buClr>
              <a:buSzPct val="100000"/>
              <a:buFont typeface="Arial"/>
            </a:pPr>
            <a:r>
              <a:rPr lang="en" sz="2200">
                <a:solidFill>
                  <a:srgbClr val="434343"/>
                </a:solidFill>
              </a:rPr>
              <a:t>2015 - 2016, by month</a:t>
            </a:r>
          </a:p>
          <a:p>
            <a:pPr indent="-368300" lvl="0" marL="457200" marR="0" rtl="0" algn="l">
              <a:lnSpc>
                <a:spcPct val="100000"/>
              </a:lnSpc>
              <a:spcBef>
                <a:spcPts val="0"/>
              </a:spcBef>
              <a:spcAft>
                <a:spcPts val="1600"/>
              </a:spcAft>
              <a:buClr>
                <a:srgbClr val="434343"/>
              </a:buClr>
              <a:buSzPct val="100000"/>
              <a:buFont typeface="Arial"/>
            </a:pPr>
            <a:r>
              <a:rPr lang="en" sz="2200">
                <a:solidFill>
                  <a:srgbClr val="434343"/>
                </a:solidFill>
              </a:rPr>
              <a:t>Dependent variable</a:t>
            </a:r>
          </a:p>
          <a:p>
            <a:pPr indent="-368300" lvl="1" marL="914400" marR="0" rtl="0" algn="l">
              <a:lnSpc>
                <a:spcPct val="100000"/>
              </a:lnSpc>
              <a:spcBef>
                <a:spcPts val="0"/>
              </a:spcBef>
              <a:spcAft>
                <a:spcPts val="1600"/>
              </a:spcAft>
              <a:buClr>
                <a:srgbClr val="434343"/>
              </a:buClr>
              <a:buSzPct val="100000"/>
              <a:buFont typeface="Arial"/>
            </a:pPr>
            <a:r>
              <a:rPr lang="en" sz="2200">
                <a:solidFill>
                  <a:srgbClr val="434343"/>
                </a:solidFill>
              </a:rPr>
              <a:t>Median rent for the neighborhood</a:t>
            </a:r>
          </a:p>
          <a:p>
            <a:pPr indent="-368300" lvl="0" marL="457200" marR="0" rtl="0" algn="l">
              <a:lnSpc>
                <a:spcPct val="100000"/>
              </a:lnSpc>
              <a:spcBef>
                <a:spcPts val="0"/>
              </a:spcBef>
              <a:spcAft>
                <a:spcPts val="1600"/>
              </a:spcAft>
              <a:buClr>
                <a:srgbClr val="434343"/>
              </a:buClr>
              <a:buSzPct val="100000"/>
            </a:pPr>
            <a:r>
              <a:rPr lang="en" sz="2200">
                <a:solidFill>
                  <a:srgbClr val="434343"/>
                </a:solidFill>
              </a:rPr>
              <a:t>Independent variables</a:t>
            </a:r>
          </a:p>
          <a:p>
            <a:pPr indent="-368300" lvl="1" marL="914400" marR="0" rtl="0" algn="l">
              <a:lnSpc>
                <a:spcPct val="100000"/>
              </a:lnSpc>
              <a:spcBef>
                <a:spcPts val="0"/>
              </a:spcBef>
              <a:spcAft>
                <a:spcPts val="1600"/>
              </a:spcAft>
              <a:buClr>
                <a:srgbClr val="434343"/>
              </a:buClr>
              <a:buSzPct val="100000"/>
            </a:pPr>
            <a:r>
              <a:rPr lang="en" sz="2200">
                <a:solidFill>
                  <a:srgbClr val="434343"/>
                </a:solidFill>
              </a:rPr>
              <a:t>Number of active Airbnb’s in neighborhood</a:t>
            </a:r>
          </a:p>
          <a:p>
            <a:pPr indent="-368300" lvl="1" marL="914400" marR="0" rtl="0" algn="l">
              <a:lnSpc>
                <a:spcPct val="100000"/>
              </a:lnSpc>
              <a:spcBef>
                <a:spcPts val="0"/>
              </a:spcBef>
              <a:spcAft>
                <a:spcPts val="1600"/>
              </a:spcAft>
              <a:buClr>
                <a:srgbClr val="434343"/>
              </a:buClr>
              <a:buSzPct val="100000"/>
            </a:pPr>
            <a:r>
              <a:rPr lang="en" sz="2200">
                <a:solidFill>
                  <a:srgbClr val="434343"/>
                </a:solidFill>
              </a:rPr>
              <a:t>Median rent for all properties in the neighborhood</a:t>
            </a:r>
          </a:p>
          <a:p>
            <a:pPr indent="-368300" lvl="1" marL="914400" marR="0" rtl="0" algn="l">
              <a:lnSpc>
                <a:spcPct val="100000"/>
              </a:lnSpc>
              <a:spcBef>
                <a:spcPts val="0"/>
              </a:spcBef>
              <a:spcAft>
                <a:spcPts val="1600"/>
              </a:spcAft>
              <a:buClr>
                <a:srgbClr val="434343"/>
              </a:buClr>
              <a:buSzPct val="100000"/>
            </a:pPr>
            <a:r>
              <a:rPr lang="en" sz="2200">
                <a:solidFill>
                  <a:srgbClr val="434343"/>
                </a:solidFill>
              </a:rPr>
              <a:t>Year fixed effects</a:t>
            </a:r>
          </a:p>
          <a:p>
            <a:pPr indent="-368300" lvl="0" marL="457200" marR="0" rtl="0" algn="l">
              <a:lnSpc>
                <a:spcPct val="100000"/>
              </a:lnSpc>
              <a:spcBef>
                <a:spcPts val="0"/>
              </a:spcBef>
              <a:spcAft>
                <a:spcPts val="1600"/>
              </a:spcAft>
              <a:buClr>
                <a:srgbClr val="434343"/>
              </a:buClr>
              <a:buSzPct val="100000"/>
            </a:pPr>
            <a:r>
              <a:rPr lang="en" sz="2200">
                <a:solidFill>
                  <a:srgbClr val="434343"/>
                </a:solidFill>
              </a:rPr>
              <a:t>Instrumental variable</a:t>
            </a:r>
          </a:p>
          <a:p>
            <a:pPr indent="-368300" lvl="1" marL="914400" marR="0" rtl="0" algn="l">
              <a:lnSpc>
                <a:spcPct val="100000"/>
              </a:lnSpc>
              <a:spcBef>
                <a:spcPts val="0"/>
              </a:spcBef>
              <a:spcAft>
                <a:spcPts val="1600"/>
              </a:spcAft>
              <a:buClr>
                <a:srgbClr val="434343"/>
              </a:buClr>
              <a:buSzPct val="100000"/>
            </a:pPr>
            <a:r>
              <a:rPr lang="en" sz="2200">
                <a:solidFill>
                  <a:srgbClr val="434343"/>
                </a:solidFill>
              </a:rPr>
              <a:t>Median rent for the whole city</a:t>
            </a:r>
          </a:p>
          <a:p>
            <a:pPr lvl="0" rtl="0">
              <a:spcBef>
                <a:spcPts val="0"/>
              </a:spcBef>
              <a:buNone/>
            </a:pPr>
            <a:r>
              <a:t/>
            </a:r>
            <a:endParaRPr sz="1200">
              <a:solidFill>
                <a:srgbClr val="000000"/>
              </a:solidFill>
            </a:endParaRPr>
          </a:p>
          <a:p>
            <a:pPr lvl="0" rtl="0">
              <a:spcBef>
                <a:spcPts val="0"/>
              </a:spcBef>
              <a:buNone/>
            </a:pPr>
            <a:r>
              <a:t/>
            </a:r>
            <a:endParaRPr sz="1400">
              <a:solidFill>
                <a:srgbClr val="000000"/>
              </a:solidFill>
            </a:endParaRPr>
          </a:p>
        </p:txBody>
      </p:sp>
      <p:sp>
        <p:nvSpPr>
          <p:cNvPr id="150" name="Shape 1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